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png&amp;ehk=qBIPNl2wpuyMyIt3JfdWEw&amp;r=0&amp;pid=OfficeInsert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8" r:id="rId1"/>
    <p:sldMasterId id="2147483720" r:id="rId2"/>
  </p:sldMasterIdLst>
  <p:notesMasterIdLst>
    <p:notesMasterId r:id="rId19"/>
  </p:notesMasterIdLst>
  <p:sldIdLst>
    <p:sldId id="308" r:id="rId3"/>
    <p:sldId id="322" r:id="rId4"/>
    <p:sldId id="394" r:id="rId5"/>
    <p:sldId id="397" r:id="rId6"/>
    <p:sldId id="347" r:id="rId7"/>
    <p:sldId id="398" r:id="rId8"/>
    <p:sldId id="399" r:id="rId9"/>
    <p:sldId id="349" r:id="rId10"/>
    <p:sldId id="343" r:id="rId11"/>
    <p:sldId id="345" r:id="rId12"/>
    <p:sldId id="310" r:id="rId13"/>
    <p:sldId id="351" r:id="rId14"/>
    <p:sldId id="355" r:id="rId15"/>
    <p:sldId id="395" r:id="rId16"/>
    <p:sldId id="396" r:id="rId17"/>
    <p:sldId id="323" r:id="rId18"/>
  </p:sldIdLst>
  <p:sldSz cx="9144000" cy="6858000" type="screen4x3"/>
  <p:notesSz cx="6858000" cy="923925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1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6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70" autoAdjust="0"/>
    <p:restoredTop sz="93145" autoAdjust="0"/>
  </p:normalViewPr>
  <p:slideViewPr>
    <p:cSldViewPr snapToGrid="0" snapToObjects="1">
      <p:cViewPr varScale="1">
        <p:scale>
          <a:sx n="103" d="100"/>
          <a:sy n="103" d="100"/>
        </p:scale>
        <p:origin x="194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273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45" d="100"/>
          <a:sy n="45" d="100"/>
        </p:scale>
        <p:origin x="2400" y="56"/>
      </p:cViewPr>
      <p:guideLst>
        <p:guide orient="horz" pos="291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1800" cy="461963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61963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2BC2405-BFB9-4138-9072-3DCCD50B7693}" type="datetimeFigureOut">
              <a:rPr lang="en-US" smtClean="0"/>
              <a:t>3/4/2021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20775" y="693738"/>
            <a:ext cx="4616450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88644"/>
            <a:ext cx="5486400" cy="4157663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775684"/>
            <a:ext cx="2971800" cy="46196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4" y="8775684"/>
            <a:ext cx="2971800" cy="46196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C364CE8-DAC0-4939-891F-0A8F4DBA14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26454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364CE8-DAC0-4939-891F-0A8F4DBA142F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4237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B17032-3FCB-4D22-B3B5-A7BA8C3BA29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0379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B17032-3FCB-4D22-B3B5-A7BA8C3BA29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1288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B17032-3FCB-4D22-B3B5-A7BA8C3BA29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1411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r>
              <a:rPr lang="en-US" dirty="0"/>
              <a:t>Colorado Area Delegate’s Report</a:t>
            </a: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FF5EEBD-5882-6341-98F9-5D6DD8D8D364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3" name="Picture 12" descr="AlAnon Family Groups English NEW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266" y="1752602"/>
            <a:ext cx="6096000" cy="1396116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ED0E0488-09A8-48E4-8CB9-33F08B243E3E}"/>
              </a:ext>
            </a:extLst>
          </p:cNvPr>
          <p:cNvSpPr/>
          <p:nvPr userDrawn="1"/>
        </p:nvSpPr>
        <p:spPr>
          <a:xfrm>
            <a:off x="8647045" y="58351"/>
            <a:ext cx="433344" cy="30777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fld id="{A7C145F5-2550-41FE-B1F5-8D7206B72EE7}" type="slidenum">
              <a:rPr lang="en-US" sz="14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Colorado Area Delegate’s Report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EEBD-5882-6341-98F9-5D6DD8D8D36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Colorado Area Delegate’s Report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EEBD-5882-6341-98F9-5D6DD8D8D36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r>
              <a:rPr lang="en-US" dirty="0"/>
              <a:t>Colorado Area Delegate’s Report</a:t>
            </a: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FF5EEBD-5882-6341-98F9-5D6DD8D8D364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3" name="Picture 12" descr="AlAnon Family Groups English NEW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266" y="1752602"/>
            <a:ext cx="6096000" cy="1396116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ED0E0488-09A8-48E4-8CB9-33F08B243E3E}"/>
              </a:ext>
            </a:extLst>
          </p:cNvPr>
          <p:cNvSpPr/>
          <p:nvPr userDrawn="1"/>
        </p:nvSpPr>
        <p:spPr>
          <a:xfrm>
            <a:off x="8647045" y="58351"/>
            <a:ext cx="433344" cy="30777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fld id="{A7C145F5-2550-41FE-B1F5-8D7206B72EE7}" type="slidenum">
              <a:rPr lang="en-US" sz="14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60758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1785" y="1481328"/>
            <a:ext cx="8229600" cy="45259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61786" y="274638"/>
            <a:ext cx="8229600" cy="1143000"/>
          </a:xfrm>
        </p:spPr>
        <p:txBody>
          <a:bodyPr rtlCol="0"/>
          <a:lstStyle/>
          <a:p>
            <a:r>
              <a:rPr kumimoji="0" lang="en-US" dirty="0"/>
              <a:t>Click to edit Master title style</a:t>
            </a:r>
          </a:p>
        </p:txBody>
      </p:sp>
      <p:pic>
        <p:nvPicPr>
          <p:cNvPr id="8" name="Picture 7" descr="AlAnon Family Groups English NEW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694" y="6079546"/>
            <a:ext cx="2789695" cy="685800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8647045" y="58351"/>
            <a:ext cx="433344" cy="30777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fld id="{A7C145F5-2550-41FE-B1F5-8D7206B72EE7}" type="slidenum">
              <a:rPr lang="en-US" sz="14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49741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2018 World Service Conference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EEBD-5882-6341-98F9-5D6DD8D8D36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dirty="0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4294050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Colorado Area Delegate’s Report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EEBD-5882-6341-98F9-5D6DD8D8D36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398857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Colorado Area Delegate’s Report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EEBD-5882-6341-98F9-5D6DD8D8D36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0FA8C39-5EDD-499E-AE6C-F0A7706A9188}"/>
              </a:ext>
            </a:extLst>
          </p:cNvPr>
          <p:cNvSpPr/>
          <p:nvPr userDrawn="1"/>
        </p:nvSpPr>
        <p:spPr>
          <a:xfrm>
            <a:off x="8647045" y="58351"/>
            <a:ext cx="433344" cy="30777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fld id="{A7C145F5-2550-41FE-B1F5-8D7206B72EE7}" type="slidenum">
              <a:rPr lang="en-US" sz="14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64084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Colorado Area Delegate’s Report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EEBD-5882-6341-98F9-5D6DD8D8D36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568383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Colorado Area Delegate’s Report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EEBD-5882-6341-98F9-5D6DD8D8D3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82997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Colorado Area Delegate’s Report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EEBD-5882-6341-98F9-5D6DD8D8D36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7284840-B803-4D86-82A2-FFF26046A04E}"/>
              </a:ext>
            </a:extLst>
          </p:cNvPr>
          <p:cNvSpPr/>
          <p:nvPr userDrawn="1"/>
        </p:nvSpPr>
        <p:spPr>
          <a:xfrm>
            <a:off x="8647045" y="58351"/>
            <a:ext cx="433344" cy="30777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fld id="{A7C145F5-2550-41FE-B1F5-8D7206B72EE7}" type="slidenum">
              <a:rPr lang="en-US" sz="14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4859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1785" y="1481328"/>
            <a:ext cx="8229600" cy="45259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61786" y="274638"/>
            <a:ext cx="8229600" cy="1143000"/>
          </a:xfrm>
        </p:spPr>
        <p:txBody>
          <a:bodyPr rtlCol="0"/>
          <a:lstStyle/>
          <a:p>
            <a:r>
              <a:rPr kumimoji="0" lang="en-US" dirty="0"/>
              <a:t>Click to edit Master title style</a:t>
            </a:r>
          </a:p>
        </p:txBody>
      </p:sp>
      <p:pic>
        <p:nvPicPr>
          <p:cNvPr id="8" name="Picture 7" descr="AlAnon Family Groups English NEW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694" y="6079546"/>
            <a:ext cx="2789695" cy="685800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8647045" y="58351"/>
            <a:ext cx="433344" cy="30777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fld id="{A7C145F5-2550-41FE-B1F5-8D7206B72EE7}" type="slidenum">
              <a:rPr lang="en-US" sz="14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dirty="0"/>
              <a:t>Click icon to add picture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en-US" dirty="0"/>
              <a:t>Colorado Area Delegate’s Report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FF5EEBD-5882-6341-98F9-5D6DD8D8D36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dirty="0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7FA7BFE-B1EE-45D8-ADBE-E9D3AE40E59C}"/>
              </a:ext>
            </a:extLst>
          </p:cNvPr>
          <p:cNvSpPr/>
          <p:nvPr userDrawn="1"/>
        </p:nvSpPr>
        <p:spPr>
          <a:xfrm>
            <a:off x="8664112" y="6453733"/>
            <a:ext cx="433344" cy="30777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fld id="{A7C145F5-2550-41FE-B1F5-8D7206B72EE7}" type="slidenum">
              <a:rPr lang="en-US" sz="14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09791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Colorado Area Delegate’s Report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EEBD-5882-6341-98F9-5D6DD8D8D3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6609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Colorado Area Delegate’s Report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EEBD-5882-6341-98F9-5D6DD8D8D3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565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2018 World Service Conference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EEBD-5882-6341-98F9-5D6DD8D8D36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dirty="0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Colorado Area Delegate’s Report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EEBD-5882-6341-98F9-5D6DD8D8D36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Colorado Area Delegate’s Report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EEBD-5882-6341-98F9-5D6DD8D8D36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Colorado Area Delegate’s Report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EEBD-5882-6341-98F9-5D6DD8D8D36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Colorado Area Delegate’s Report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EEBD-5882-6341-98F9-5D6DD8D8D36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Colorado Area Delegate’s Report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EEBD-5882-6341-98F9-5D6DD8D8D36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dirty="0"/>
              <a:t>Click icon to add picture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en-US" dirty="0"/>
              <a:t>Colorado Area Delegate’s Report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FF5EEBD-5882-6341-98F9-5D6DD8D8D36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dirty="0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r>
              <a:rPr lang="en-US" dirty="0"/>
              <a:t>Colorado Area Delegate’s Report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0FF5EEBD-5882-6341-98F9-5D6DD8D8D364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r>
              <a:rPr lang="en-US" dirty="0"/>
              <a:t>Colorado Area Delegate’s Report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0FF5EEBD-5882-6341-98F9-5D6DD8D8D36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73B555-42B3-4134-99CC-74315671492E}"/>
              </a:ext>
            </a:extLst>
          </p:cNvPr>
          <p:cNvSpPr/>
          <p:nvPr userDrawn="1"/>
        </p:nvSpPr>
        <p:spPr>
          <a:xfrm>
            <a:off x="8647045" y="58351"/>
            <a:ext cx="433344" cy="30777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fld id="{A7C145F5-2550-41FE-B1F5-8D7206B72EE7}" type="slidenum">
              <a:rPr lang="en-US" sz="14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962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l-anon.org/for-members/board-of-trustees/wso-volunteers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hyperlink" Target="mailto:Delegate@al-anon-co.org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&amp;ehk=qBIPNl2wpuyMyIt3JfdWEw&amp;r=0&amp;pid=OfficeInsert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hyperlink" Target="http://www.pngall.com/butterfly-png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ngall.com/team-png" TargetMode="External"/><Relationship Id="rId7" Type="http://schemas.openxmlformats.org/officeDocument/2006/relationships/hyperlink" Target="http://commons.wikimedia.org/wiki/File:Wikimedia_Strategic_planning_09.svg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hyperlink" Target="http://biblioteca.joanpelegri.cat/2012_02_01_archive.html" TargetMode="Externa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A02A20A-8F03-4659-BF9D-BF8BFEE7526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en-US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Colorado Delegate’s </a:t>
            </a:r>
          </a:p>
          <a:p>
            <a:pPr algn="ctr"/>
            <a:r>
              <a:rPr lang="en-US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 Spring Assembly Report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E6FE8E-2098-4A12-87B8-50E90C98F9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Colorado Area Delegate’s Report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72183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15FB173-640C-47F1-9044-9675DC616B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786" y="726931"/>
            <a:ext cx="8446549" cy="5729760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Service- Al-Anon’s Third Legacy</a:t>
            </a:r>
          </a:p>
          <a:p>
            <a:pPr lvl="1"/>
            <a:r>
              <a:rPr 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Vital to personal recovery and essential to achieving our primary purpose of reaching those still suffering from the Family Disease of Alcoholism.</a:t>
            </a:r>
          </a:p>
          <a:p>
            <a:pPr marL="393192" lvl="1" indent="0">
              <a:buNone/>
            </a:pPr>
            <a:r>
              <a:rPr lang="en-US" sz="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109728" indent="0">
              <a:buNone/>
            </a:pPr>
            <a:r>
              <a:rPr lang="en-US" sz="2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Opportunity to Become a WSO Volunteer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sz="2100" b="1" dirty="0">
                <a:latin typeface="Calibri" panose="020F0502020204030204" pitchFamily="34" charset="0"/>
                <a:cs typeface="Calibri" panose="020F0502020204030204" pitchFamily="34" charset="0"/>
              </a:rPr>
              <a:t>Send Resumes</a:t>
            </a:r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 to: </a:t>
            </a:r>
            <a:r>
              <a:rPr lang="en-US" sz="21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www.al-anon.org/for-members/board-of-trustees/wso-volunteers/</a:t>
            </a:r>
            <a:endParaRPr lang="en-US" sz="21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sz="2100" b="1" dirty="0">
                <a:latin typeface="Calibri" panose="020F0502020204030204" pitchFamily="34" charset="0"/>
                <a:cs typeface="Calibri" panose="020F0502020204030204" pitchFamily="34" charset="0"/>
              </a:rPr>
              <a:t>Trustee-at-Large </a:t>
            </a:r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On-line Deadline: </a:t>
            </a:r>
            <a:r>
              <a:rPr lang="en-US" sz="2100" b="1" dirty="0">
                <a:latin typeface="Calibri" panose="020F0502020204030204" pitchFamily="34" charset="0"/>
                <a:cs typeface="Calibri" panose="020F0502020204030204" pitchFamily="34" charset="0"/>
              </a:rPr>
              <a:t>August 15, 2021</a:t>
            </a:r>
          </a:p>
          <a:p>
            <a:pPr lvl="1"/>
            <a:r>
              <a:rPr lang="en-US" sz="2100" b="1" dirty="0">
                <a:latin typeface="Calibri" panose="020F0502020204030204" pitchFamily="34" charset="0"/>
                <a:cs typeface="Calibri" panose="020F0502020204030204" pitchFamily="34" charset="0"/>
              </a:rPr>
              <a:t>SW Regional Trustee </a:t>
            </a:r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Online Deadline: </a:t>
            </a:r>
            <a:r>
              <a:rPr lang="en-US" sz="2100" b="1" dirty="0">
                <a:latin typeface="Calibri" panose="020F0502020204030204" pitchFamily="34" charset="0"/>
                <a:cs typeface="Calibri" panose="020F0502020204030204" pitchFamily="34" charset="0"/>
              </a:rPr>
              <a:t>July 15, 2022 </a:t>
            </a:r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to CO Delegate</a:t>
            </a:r>
            <a:endParaRPr lang="en-US" sz="21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sz="2100" b="1" dirty="0">
                <a:latin typeface="Calibri" panose="020F0502020204030204" pitchFamily="34" charset="0"/>
                <a:cs typeface="Calibri" panose="020F0502020204030204" pitchFamily="34" charset="0"/>
              </a:rPr>
              <a:t>Executive Committee for Real Property Management (ECRPM)</a:t>
            </a:r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 Online Deadline: </a:t>
            </a:r>
            <a:r>
              <a:rPr lang="en-US" sz="2100" b="1" dirty="0">
                <a:latin typeface="Calibri" panose="020F0502020204030204" pitchFamily="34" charset="0"/>
                <a:cs typeface="Calibri" panose="020F0502020204030204" pitchFamily="34" charset="0"/>
              </a:rPr>
              <a:t>August 15, 2021 </a:t>
            </a:r>
          </a:p>
          <a:p>
            <a:pPr lvl="1"/>
            <a:r>
              <a:rPr lang="en-US" sz="2100" b="1" dirty="0">
                <a:latin typeface="Calibri" panose="020F0502020204030204" pitchFamily="34" charset="0"/>
                <a:cs typeface="Calibri" panose="020F0502020204030204" pitchFamily="34" charset="0"/>
              </a:rPr>
              <a:t>At-Large Committees </a:t>
            </a:r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Online Deadline: </a:t>
            </a:r>
            <a:r>
              <a:rPr lang="en-US" sz="2100" b="1" dirty="0">
                <a:latin typeface="Calibri" panose="020F0502020204030204" pitchFamily="34" charset="0"/>
                <a:cs typeface="Calibri" panose="020F0502020204030204" pitchFamily="34" charset="0"/>
              </a:rPr>
              <a:t>January 1, 2022</a:t>
            </a:r>
          </a:p>
          <a:p>
            <a:pPr lvl="2"/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Literature, Public Outreach, Forum, &amp; Audit</a:t>
            </a:r>
          </a:p>
          <a:p>
            <a:endParaRPr lang="en-US" sz="31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9728" indent="0">
              <a:buNone/>
            </a:pPr>
            <a:endParaRPr lang="en-US" sz="30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AABAB79-2BA4-475A-96AF-D466077F2B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786" y="154895"/>
            <a:ext cx="8164697" cy="556634"/>
          </a:xfrm>
        </p:spPr>
        <p:txBody>
          <a:bodyPr>
            <a:noAutofit/>
          </a:bodyPr>
          <a:lstStyle/>
          <a:p>
            <a:r>
              <a:rPr lang="en-US" sz="3200" b="0" dirty="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First 2021 Biannual Resume Solicitation:</a:t>
            </a:r>
          </a:p>
        </p:txBody>
      </p:sp>
    </p:spTree>
    <p:extLst>
      <p:ext uri="{BB962C8B-B14F-4D97-AF65-F5344CB8AC3E}">
        <p14:creationId xmlns:p14="http://schemas.microsoft.com/office/powerpoint/2010/main" val="23566964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15FB173-640C-47F1-9044-9675DC616B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650" y="729343"/>
            <a:ext cx="8640700" cy="5363547"/>
          </a:xfrm>
        </p:spPr>
        <p:txBody>
          <a:bodyPr>
            <a:normAutofit lnSpcReduction="10000"/>
          </a:bodyPr>
          <a:lstStyle/>
          <a:p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2021 WSC Theme:</a:t>
            </a:r>
          </a:p>
          <a:p>
            <a:pPr marL="256032" lvl="1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en-US" sz="2700" i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Moving Forward with Unity, Courage, and Perseverance</a:t>
            </a:r>
            <a:endParaRPr lang="en-US" sz="27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56032" lvl="1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en-US" sz="2700" i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Avancemos</a:t>
            </a:r>
            <a:r>
              <a:rPr lang="en-US" sz="2700" i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con </a:t>
            </a:r>
            <a:r>
              <a:rPr lang="en-US" sz="2700" i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unidad</a:t>
            </a:r>
            <a:r>
              <a:rPr lang="en-US" sz="2700" i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valor y </a:t>
            </a:r>
            <a:r>
              <a:rPr lang="en-US" sz="2700" i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perseverancia</a:t>
            </a:r>
            <a:r>
              <a:rPr lang="en-US" sz="2700" i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sz="27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56032" lvl="1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en-US" sz="2700" i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Allons de </a:t>
            </a:r>
            <a:r>
              <a:rPr lang="en-US" sz="2700" i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l’avant</a:t>
            </a:r>
            <a:r>
              <a:rPr lang="en-US" sz="2700" i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avec </a:t>
            </a:r>
            <a:r>
              <a:rPr lang="en-US" sz="2700" i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unité</a:t>
            </a:r>
            <a:r>
              <a:rPr lang="en-US" sz="2700" i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courage et </a:t>
            </a:r>
            <a:r>
              <a:rPr lang="en-US" sz="2700" i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persévérance</a:t>
            </a:r>
            <a:r>
              <a:rPr lang="en-US" sz="2700" i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 </a:t>
            </a:r>
            <a:endParaRPr lang="en-US" sz="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sz="2500" dirty="0">
                <a:latin typeface="Calibri Light" panose="020F0302020204030204" pitchFamily="34" charset="0"/>
                <a:cs typeface="Calibri Light" panose="020F0302020204030204" pitchFamily="34" charset="0"/>
              </a:rPr>
              <a:t>How can you, your groups, and our Area utilize the 2020 conference theme this year? </a:t>
            </a:r>
          </a:p>
          <a:p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New Al-Anon Daily Reader</a:t>
            </a:r>
          </a:p>
          <a:p>
            <a:pPr lvl="1"/>
            <a:r>
              <a:rPr lang="en-US" sz="2500" dirty="0">
                <a:latin typeface="Calibri Light" panose="020F0302020204030204" pitchFamily="34" charset="0"/>
                <a:cs typeface="Calibri Light" panose="020F0302020204030204" pitchFamily="34" charset="0"/>
              </a:rPr>
              <a:t>1,587 members shares were contributed and were reviewed by the 14-member Literature Committee.   </a:t>
            </a:r>
          </a:p>
          <a:p>
            <a:r>
              <a:rPr lang="en-US" sz="2600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Very busy preparing for the 2021 WSC!</a:t>
            </a:r>
          </a:p>
          <a:p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Prepared my 3 min. Outgoing Delegate Talk</a:t>
            </a:r>
          </a:p>
          <a:p>
            <a:r>
              <a:rPr lang="en-US" sz="2600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There is still a lot to read, but it’s now easier than my 1</a:t>
            </a:r>
            <a:r>
              <a:rPr lang="en-US" sz="2600" baseline="30000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st</a:t>
            </a:r>
            <a:r>
              <a:rPr lang="en-US" sz="2600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and 2</a:t>
            </a:r>
            <a:r>
              <a:rPr lang="en-US" sz="2600" baseline="30000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nd</a:t>
            </a:r>
            <a:r>
              <a:rPr lang="en-US" sz="2600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Years, because I understand more!</a:t>
            </a:r>
          </a:p>
          <a:p>
            <a:endParaRPr lang="en-US" sz="2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sz="2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sz="2800" dirty="0">
              <a:solidFill>
                <a:srgbClr val="C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AABAB79-2BA4-475A-96AF-D466077F2B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786" y="58170"/>
            <a:ext cx="8164697" cy="671173"/>
          </a:xfrm>
        </p:spPr>
        <p:txBody>
          <a:bodyPr>
            <a:noAutofit/>
          </a:bodyPr>
          <a:lstStyle/>
          <a:p>
            <a:r>
              <a:rPr lang="en-US" sz="3300" b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Updates on 2021 WSC</a:t>
            </a:r>
          </a:p>
        </p:txBody>
      </p:sp>
    </p:spTree>
    <p:extLst>
      <p:ext uri="{BB962C8B-B14F-4D97-AF65-F5344CB8AC3E}">
        <p14:creationId xmlns:p14="http://schemas.microsoft.com/office/powerpoint/2010/main" val="31219280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AB82FB-E2F1-447A-B25D-19CEA5EA74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927" y="695062"/>
            <a:ext cx="8229600" cy="5975386"/>
          </a:xfrm>
        </p:spPr>
        <p:txBody>
          <a:bodyPr>
            <a:noAutofit/>
          </a:bodyPr>
          <a:lstStyle/>
          <a:p>
            <a:pPr marL="0" lvl="0" indent="0">
              <a:lnSpc>
                <a:spcPct val="120000"/>
              </a:lnSpc>
              <a:buClr>
                <a:srgbClr val="00B0F0"/>
              </a:buClr>
              <a:buNone/>
            </a:pPr>
            <a:r>
              <a:rPr lang="en-US" sz="2300" dirty="0">
                <a:solidFill>
                  <a:srgbClr val="C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“Moving Forward with Unity, Courage, and Perseverance”</a:t>
            </a:r>
            <a:endParaRPr lang="en-US" sz="23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lnSpc>
                <a:spcPct val="120000"/>
              </a:lnSpc>
            </a:pPr>
            <a:r>
              <a:rPr lang="en-US" sz="2300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I’m excited about the Area Highlights Session, </a:t>
            </a:r>
          </a:p>
          <a:p>
            <a:pPr marL="457200" indent="-457200">
              <a:lnSpc>
                <a:spcPct val="120000"/>
              </a:lnSpc>
            </a:pPr>
            <a:r>
              <a:rPr lang="en-US" sz="2300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The (still unknown) Mega Topic is always exciting!</a:t>
            </a:r>
          </a:p>
          <a:p>
            <a:pPr marL="457200" indent="-457200">
              <a:lnSpc>
                <a:spcPct val="120000"/>
              </a:lnSpc>
            </a:pPr>
            <a:r>
              <a:rPr lang="en-US" sz="2300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The Electronic Meetings Task Force report </a:t>
            </a:r>
          </a:p>
          <a:p>
            <a:pPr marL="457200" indent="-457200">
              <a:lnSpc>
                <a:spcPct val="120000"/>
              </a:lnSpc>
            </a:pPr>
            <a:r>
              <a:rPr lang="en-US" sz="2300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The projected financial status of WSO in 2021</a:t>
            </a:r>
          </a:p>
          <a:p>
            <a:pPr marL="457200" indent="-457200">
              <a:lnSpc>
                <a:spcPct val="120000"/>
              </a:lnSpc>
            </a:pPr>
            <a:r>
              <a:rPr lang="en-US" sz="2300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And working with all the respectful and loving Conference Members!</a:t>
            </a:r>
          </a:p>
          <a:p>
            <a:pPr marL="457200" indent="-457200">
              <a:lnSpc>
                <a:spcPct val="120000"/>
              </a:lnSpc>
            </a:pPr>
            <a:r>
              <a:rPr lang="en-US" sz="2300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I have finally learned how to effectively participate and engage in the Conference in a meaningful way!</a:t>
            </a:r>
          </a:p>
          <a:p>
            <a:pPr marL="457200" indent="-457200">
              <a:lnSpc>
                <a:spcPct val="120000"/>
              </a:lnSpc>
            </a:pPr>
            <a:r>
              <a:rPr lang="en-US" sz="2300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“Stepping Stones”, Bill and Lois’s Home, Virtual Visit</a:t>
            </a:r>
          </a:p>
          <a:p>
            <a:pPr marL="457200" indent="-457200">
              <a:lnSpc>
                <a:spcPct val="120000"/>
              </a:lnSpc>
            </a:pPr>
            <a:r>
              <a:rPr lang="en-US" sz="2300" u="sng" dirty="0">
                <a:solidFill>
                  <a:srgbClr val="C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5 Days of Virtual Meetings from 12 noon to 9 PM, with two 30-minute breaks!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826EA0-CEEF-49DF-8453-28E89B16AE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785" y="187552"/>
            <a:ext cx="8229600" cy="476476"/>
          </a:xfrm>
        </p:spPr>
        <p:txBody>
          <a:bodyPr>
            <a:normAutofit fontScale="90000"/>
          </a:bodyPr>
          <a:lstStyle/>
          <a:p>
            <a:r>
              <a:rPr lang="en-US" sz="3600" b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Updates on 2021 WSC</a:t>
            </a:r>
          </a:p>
        </p:txBody>
      </p:sp>
    </p:spTree>
    <p:extLst>
      <p:ext uri="{BB962C8B-B14F-4D97-AF65-F5344CB8AC3E}">
        <p14:creationId xmlns:p14="http://schemas.microsoft.com/office/powerpoint/2010/main" val="10461910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0F57D95-2277-4915-9B88-0BD45153EB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785" y="860414"/>
            <a:ext cx="8229600" cy="4525963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We all miss them, but no one knows what to do!  </a:t>
            </a:r>
          </a:p>
          <a:p>
            <a:r>
              <a:rPr lang="en-US" sz="2500" dirty="0">
                <a:latin typeface="Calibri Light" panose="020F0302020204030204" pitchFamily="34" charset="0"/>
                <a:cs typeface="Calibri Light" panose="020F0302020204030204" pitchFamily="34" charset="0"/>
              </a:rPr>
              <a:t>Do you or your group wish to send a “Virtual/Electronic Gift” from CO to the other Conference Members?</a:t>
            </a:r>
          </a:p>
          <a:p>
            <a:r>
              <a:rPr lang="en-US" sz="2500" dirty="0">
                <a:latin typeface="Calibri Light" panose="020F0302020204030204" pitchFamily="34" charset="0"/>
                <a:cs typeface="Calibri Light" panose="020F0302020204030204" pitchFamily="34" charset="0"/>
              </a:rPr>
              <a:t>Then please send it to me and I will email it to all 90+ Members!  </a:t>
            </a:r>
          </a:p>
          <a:p>
            <a:r>
              <a:rPr 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Please send it to </a:t>
            </a:r>
            <a:r>
              <a:rPr lang="en-US" sz="25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Delegate@al-anon-co.org</a:t>
            </a:r>
            <a:r>
              <a:rPr 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before March 29</a:t>
            </a:r>
            <a:r>
              <a:rPr lang="en-US" sz="2500" baseline="300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sz="25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0E753DA-F0F4-4A5B-85B7-C573029E8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786" y="84137"/>
            <a:ext cx="8229600" cy="714407"/>
          </a:xfrm>
        </p:spPr>
        <p:txBody>
          <a:bodyPr>
            <a:normAutofit/>
          </a:bodyPr>
          <a:lstStyle/>
          <a:p>
            <a:r>
              <a:rPr lang="en-US" sz="3500" b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What about Conference Love Gifts in 2021?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B1C7321-7EBA-48B9-AF94-67D05BACADD0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6792913" y="6408738"/>
            <a:ext cx="2351087" cy="365125"/>
          </a:xfrm>
        </p:spPr>
        <p:txBody>
          <a:bodyPr/>
          <a:lstStyle/>
          <a:p>
            <a:r>
              <a:rPr lang="en-US"/>
              <a:t>Colorado Area Delegate’s Report</a:t>
            </a:r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FB05D89-6DE2-46FD-A18D-6EFEB9F616A2}"/>
              </a:ext>
            </a:extLst>
          </p:cNvPr>
          <p:cNvGrpSpPr/>
          <p:nvPr/>
        </p:nvGrpSpPr>
        <p:grpSpPr>
          <a:xfrm>
            <a:off x="1615106" y="3713328"/>
            <a:ext cx="6225683" cy="3059512"/>
            <a:chOff x="6086717" y="5081662"/>
            <a:chExt cx="2881419" cy="1482548"/>
          </a:xfrm>
        </p:grpSpPr>
        <p:pic>
          <p:nvPicPr>
            <p:cNvPr id="4" name="Picture 3" descr="A stack of flyers on a table&#10;&#10;Description automatically generated">
              <a:extLst>
                <a:ext uri="{FF2B5EF4-FFF2-40B4-BE49-F238E27FC236}">
                  <a16:creationId xmlns:a16="http://schemas.microsoft.com/office/drawing/2014/main" id="{FE86F520-0381-4DA0-81C1-CF1F54897EC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86717" y="5081662"/>
              <a:ext cx="2115581" cy="148254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B0F1F04-642A-40F0-90CC-AE5D13855DD8}"/>
                </a:ext>
              </a:extLst>
            </p:cNvPr>
            <p:cNvSpPr txBox="1"/>
            <p:nvPr/>
          </p:nvSpPr>
          <p:spPr>
            <a:xfrm>
              <a:off x="8236846" y="5681254"/>
              <a:ext cx="731290" cy="28336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CO’s Love Gifts at the 2019 WSC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00259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AB82FB-E2F1-447A-B25D-19CEA5EA74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246" y="734007"/>
            <a:ext cx="8455831" cy="5377543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2400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Southwest Regional Delegates Meeting</a:t>
            </a:r>
          </a:p>
          <a:p>
            <a:pPr marL="457200" indent="-457200">
              <a:lnSpc>
                <a:spcPct val="120000"/>
              </a:lnSpc>
            </a:pPr>
            <a:r>
              <a:rPr lang="en-US" sz="2000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Recently attended the first </a:t>
            </a:r>
            <a:r>
              <a:rPr lang="en-US" sz="2000" u="sng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Virtual</a:t>
            </a:r>
            <a:r>
              <a:rPr lang="en-US" sz="2000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SWRDM (CO, NM/EP, UT, NV, CA-N, CA-S, AZ, and HI) and meet the new Delegates.</a:t>
            </a:r>
          </a:p>
          <a:p>
            <a:pPr marL="457200" indent="-457200">
              <a:lnSpc>
                <a:spcPct val="120000"/>
              </a:lnSpc>
            </a:pPr>
            <a:r>
              <a:rPr lang="en-US" sz="2000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Janet P. (P57 NV) and I presented the Thought Force work on having future SWRDMs as </a:t>
            </a:r>
            <a:r>
              <a:rPr lang="en-US" sz="2000" u="sng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both a face-to-face and a virtual meeting</a:t>
            </a:r>
            <a:r>
              <a:rPr lang="en-US" sz="2000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, a Hybrid Meeting!   It’s already being successfully done by an Area!</a:t>
            </a:r>
          </a:p>
          <a:p>
            <a:pPr marL="624078" marR="0" lvl="0" indent="-514350" algn="l" defTabSz="914400" rtl="0" eaLnBrk="1" fontAlgn="auto" latinLnBrk="0" hangingPunct="1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rgbClr val="DA1F28">
                  <a:lumMod val="50000"/>
                </a:srgbClr>
              </a:buClr>
              <a:buSzPct val="90000"/>
              <a:buFont typeface="+mj-lt"/>
              <a:buAutoNum type="arabicPeriod"/>
              <a:tabLst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The Groups that are doing it have learned the </a:t>
            </a:r>
            <a:r>
              <a:rPr kumimoji="0" lang="en-US" sz="1900" b="0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guiding principle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for a successful Hybrid meeting is to try to assure all members feel comfortable and at ease to participate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. Patience is needed for members technically uncomfortable. </a:t>
            </a:r>
          </a:p>
          <a:p>
            <a:pPr marL="624078" marR="0" lvl="0" indent="-514350" algn="l" defTabSz="914400" rtl="0" eaLnBrk="1" fontAlgn="auto" latinLnBrk="0" hangingPunct="1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rgbClr val="DA1F28">
                  <a:lumMod val="50000"/>
                </a:srgbClr>
              </a:buClr>
              <a:buSzPct val="90000"/>
              <a:buFont typeface="+mj-lt"/>
              <a:buAutoNum type="arabicPeriod"/>
              <a:tabLst/>
              <a:defRPr/>
            </a:pP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sz="2000" dirty="0"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826EA0-CEEF-49DF-8453-28E89B16AE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923" y="124733"/>
            <a:ext cx="8229600" cy="628876"/>
          </a:xfrm>
        </p:spPr>
        <p:txBody>
          <a:bodyPr>
            <a:normAutofit fontScale="90000"/>
          </a:bodyPr>
          <a:lstStyle/>
          <a:p>
            <a:r>
              <a:rPr lang="en-US" sz="3600" b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Updates from our 2021 SWRDM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5896DD3-8711-41F8-BACD-32EA9AF632EC}"/>
              </a:ext>
            </a:extLst>
          </p:cNvPr>
          <p:cNvGrpSpPr/>
          <p:nvPr/>
        </p:nvGrpSpPr>
        <p:grpSpPr>
          <a:xfrm>
            <a:off x="1905488" y="4354286"/>
            <a:ext cx="5333024" cy="2243713"/>
            <a:chOff x="1523703" y="3746918"/>
            <a:chExt cx="6177142" cy="2774881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B2F2C7A-2AF1-4E06-9BBE-DDB7F1FD786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23703" y="4152197"/>
              <a:ext cx="2117117" cy="1964323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0FB6AB4-0B5B-4DBB-AD99-A28B0F832DE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86768" y="3746918"/>
              <a:ext cx="2514077" cy="2774881"/>
            </a:xfrm>
            <a:prstGeom prst="rect">
              <a:avLst/>
            </a:prstGeom>
          </p:spPr>
        </p:pic>
        <p:sp>
          <p:nvSpPr>
            <p:cNvPr id="9" name="Arrow: Left-Right 8">
              <a:extLst>
                <a:ext uri="{FF2B5EF4-FFF2-40B4-BE49-F238E27FC236}">
                  <a16:creationId xmlns:a16="http://schemas.microsoft.com/office/drawing/2014/main" id="{5F04D0E5-5E94-4962-A7BB-615590D36648}"/>
                </a:ext>
              </a:extLst>
            </p:cNvPr>
            <p:cNvSpPr/>
            <p:nvPr/>
          </p:nvSpPr>
          <p:spPr>
            <a:xfrm>
              <a:off x="3689648" y="4844116"/>
              <a:ext cx="1319776" cy="580484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092730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15FB173-640C-47F1-9044-9675DC616B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786" y="991847"/>
            <a:ext cx="8446549" cy="5213011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30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Looking for Adventure? </a:t>
            </a:r>
            <a:endParaRPr lang="en-US" sz="3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100" dirty="0">
                <a:latin typeface="Calibri" panose="020F0502020204030204" pitchFamily="34" charset="0"/>
                <a:cs typeface="Calibri" panose="020F0502020204030204" pitchFamily="34" charset="0"/>
              </a:rPr>
              <a:t>Road Trip! Connect with the Board members in Cleveland, OH on Oct. 23</a:t>
            </a:r>
            <a:r>
              <a:rPr lang="en-US" sz="31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rd</a:t>
            </a:r>
            <a:r>
              <a:rPr lang="en-US" sz="3100" dirty="0">
                <a:latin typeface="Calibri" panose="020F0502020204030204" pitchFamily="34" charset="0"/>
                <a:cs typeface="Calibri" panose="020F0502020204030204" pitchFamily="34" charset="0"/>
              </a:rPr>
              <a:t>, 2021 (more to come)</a:t>
            </a:r>
          </a:p>
          <a:p>
            <a:r>
              <a:rPr lang="en-US" sz="3100" dirty="0">
                <a:latin typeface="Calibri" panose="020F0502020204030204" pitchFamily="34" charset="0"/>
                <a:cs typeface="Calibri" panose="020F0502020204030204" pitchFamily="34" charset="0"/>
              </a:rPr>
              <a:t>Plan on attending the </a:t>
            </a:r>
            <a:r>
              <a:rPr lang="en-US" sz="3100" u="sng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Al-Anon International Convention</a:t>
            </a:r>
            <a:r>
              <a:rPr lang="en-US" sz="31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in Albuquerque, NM in July 2023!</a:t>
            </a:r>
          </a:p>
          <a:p>
            <a:pPr lvl="1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There is something very </a:t>
            </a:r>
            <a:r>
              <a:rPr lang="en-US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deeply spiritual saying the Serenity Prayer with 5,000 people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at the Big Meetings!</a:t>
            </a:r>
          </a:p>
          <a:p>
            <a:pPr lvl="1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It’s time to </a:t>
            </a:r>
            <a:r>
              <a:rPr lang="en-US" sz="2400" u="sng" dirty="0">
                <a:latin typeface="Calibri" panose="020F0502020204030204" pitchFamily="34" charset="0"/>
                <a:cs typeface="Calibri" panose="020F0502020204030204" pitchFamily="34" charset="0"/>
              </a:rPr>
              <a:t>start saving up for making the trip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I’ll be there to pick up my copy of Al-Anon’s new Daily Reader!</a:t>
            </a:r>
          </a:p>
          <a:p>
            <a:pPr marL="393192" lvl="1" indent="0">
              <a:buNone/>
            </a:pPr>
            <a:r>
              <a:rPr lang="en-US" sz="2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I’m looking forward to seeing each of you there!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AABAB79-2BA4-475A-96AF-D466077F2B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786" y="58170"/>
            <a:ext cx="8164697" cy="1143000"/>
          </a:xfrm>
        </p:spPr>
        <p:txBody>
          <a:bodyPr>
            <a:noAutofit/>
          </a:bodyPr>
          <a:lstStyle/>
          <a:p>
            <a:r>
              <a:rPr lang="en-US" sz="3600" b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What’s coming up?</a:t>
            </a:r>
          </a:p>
        </p:txBody>
      </p:sp>
    </p:spTree>
    <p:extLst>
      <p:ext uri="{BB962C8B-B14F-4D97-AF65-F5344CB8AC3E}">
        <p14:creationId xmlns:p14="http://schemas.microsoft.com/office/powerpoint/2010/main" val="27613416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456EC4C-539A-4268-9486-D331DD3A8D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786" y="652548"/>
            <a:ext cx="850789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b="0" i="1" dirty="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Thank You for Your Time!</a:t>
            </a:r>
            <a:br>
              <a:rPr lang="en-US" sz="4400" b="0" dirty="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200" b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Are there any </a:t>
            </a:r>
            <a:r>
              <a:rPr lang="en-US" sz="3200" b="0" dirty="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Questions</a:t>
            </a:r>
            <a:r>
              <a:rPr lang="en-US" sz="3200" b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or </a:t>
            </a:r>
            <a:r>
              <a:rPr lang="en-US" sz="3200" b="0" dirty="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Comments</a:t>
            </a:r>
            <a:r>
              <a:rPr lang="en-US" sz="3200" b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pic>
        <p:nvPicPr>
          <p:cNvPr id="5" name="Content Placeholder 9">
            <a:extLst>
              <a:ext uri="{FF2B5EF4-FFF2-40B4-BE49-F238E27FC236}">
                <a16:creationId xmlns:a16="http://schemas.microsoft.com/office/drawing/2014/main" id="{B0D4EA84-30DB-4DF3-84D9-8D3F6599B0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654003" y="2500131"/>
            <a:ext cx="3336764" cy="3559215"/>
          </a:xfrm>
        </p:spPr>
      </p:pic>
    </p:spTree>
    <p:extLst>
      <p:ext uri="{BB962C8B-B14F-4D97-AF65-F5344CB8AC3E}">
        <p14:creationId xmlns:p14="http://schemas.microsoft.com/office/powerpoint/2010/main" val="12540504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Norman\AppData\Local\Microsoft\Windows\Temporary Internet Files\Content.IE5\RJKH62IR\Man-With-Question-04[1].png">
            <a:extLst>
              <a:ext uri="{FF2B5EF4-FFF2-40B4-BE49-F238E27FC236}">
                <a16:creationId xmlns:a16="http://schemas.microsoft.com/office/drawing/2014/main" id="{FA8566A6-E992-4884-B489-D87F09364E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626" y="3939514"/>
            <a:ext cx="3034442" cy="2535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BE16220-0332-4A90-B7A9-F3531CA24640}"/>
              </a:ext>
            </a:extLst>
          </p:cNvPr>
          <p:cNvSpPr txBox="1"/>
          <p:nvPr/>
        </p:nvSpPr>
        <p:spPr>
          <a:xfrm>
            <a:off x="304800" y="252673"/>
            <a:ext cx="86106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Delegate Report Topics:</a:t>
            </a:r>
          </a:p>
          <a:p>
            <a:endParaRPr lang="en-US" sz="1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Prayer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CO Area, and WSO Activities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You don’t need to be a Delegate to Serve WSO as a volunteer!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Upcoming 2021 WSC Information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Looking Forward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A747E6A-66F4-4BA6-8023-EBB196BF5843}"/>
              </a:ext>
            </a:extLst>
          </p:cNvPr>
          <p:cNvSpPr txBox="1"/>
          <p:nvPr/>
        </p:nvSpPr>
        <p:spPr>
          <a:xfrm>
            <a:off x="4282045" y="4336994"/>
            <a:ext cx="37204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Turns Out It’s 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r>
              <a:rPr lang="en-US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God’s Hands!</a:t>
            </a:r>
          </a:p>
        </p:txBody>
      </p:sp>
    </p:spTree>
    <p:extLst>
      <p:ext uri="{BB962C8B-B14F-4D97-AF65-F5344CB8AC3E}">
        <p14:creationId xmlns:p14="http://schemas.microsoft.com/office/powerpoint/2010/main" val="894396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428082D-1854-4DF8-9AC7-A9256D080A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444" y="471897"/>
            <a:ext cx="6380572" cy="5606142"/>
          </a:xfrm>
        </p:spPr>
        <p:txBody>
          <a:bodyPr>
            <a:normAutofit lnSpcReduction="10000"/>
          </a:bodyPr>
          <a:lstStyle/>
          <a:p>
            <a:pPr marL="201168" marR="0" indent="0">
              <a:spcBef>
                <a:spcPts val="325"/>
              </a:spcBef>
              <a:spcAft>
                <a:spcPts val="0"/>
              </a:spcAft>
              <a:buNone/>
            </a:pPr>
            <a:r>
              <a:rPr lang="en-US" sz="2400" kern="120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God, help us to honestly share ourselves with each other, so that we can combine all the best parts of us together into something much Greater!</a:t>
            </a:r>
            <a:endParaRPr lang="en-US" sz="2400" dirty="0">
              <a:effectLst/>
              <a:latin typeface="Calibri Light" panose="020F0302020204030204" pitchFamily="34" charset="0"/>
              <a:ea typeface="Times New Roman" panose="02020603050405020304" pitchFamily="18" charset="0"/>
              <a:cs typeface="Calibri Light" panose="020F0302020204030204" pitchFamily="34" charset="0"/>
            </a:endParaRPr>
          </a:p>
          <a:p>
            <a:pPr marL="201168" marR="0" indent="0"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2400" kern="120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Help us to recognize the things we cannot change, to give us our Serenity.  Help us to change those things we can, to develop our Courage.</a:t>
            </a:r>
            <a:endParaRPr lang="en-US" sz="2400" dirty="0">
              <a:effectLst/>
              <a:latin typeface="Calibri Light" panose="020F0302020204030204" pitchFamily="34" charset="0"/>
              <a:ea typeface="Times New Roman" panose="02020603050405020304" pitchFamily="18" charset="0"/>
              <a:cs typeface="Calibri Light" panose="020F0302020204030204" pitchFamily="34" charset="0"/>
            </a:endParaRPr>
          </a:p>
          <a:p>
            <a:pPr marL="201168" marR="0" indent="0">
              <a:spcBef>
                <a:spcPts val="325"/>
              </a:spcBef>
              <a:spcAft>
                <a:spcPts val="0"/>
              </a:spcAft>
              <a:buNone/>
            </a:pPr>
            <a:r>
              <a:rPr lang="en-US" sz="2400" kern="120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And help us to work better together, to give us the Wisdom to ensure Al-Anon continues to be available to those who want a solution to their suffering from the Family Disease of Alcoholism.</a:t>
            </a:r>
            <a:endParaRPr lang="en-US" sz="2400" dirty="0">
              <a:effectLst/>
              <a:latin typeface="Calibri Light" panose="020F0302020204030204" pitchFamily="34" charset="0"/>
              <a:ea typeface="Times New Roman" panose="02020603050405020304" pitchFamily="18" charset="0"/>
              <a:cs typeface="Calibri Light" panose="020F0302020204030204" pitchFamily="34" charset="0"/>
            </a:endParaRPr>
          </a:p>
          <a:p>
            <a:pPr marL="201168" marR="0" indent="0"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2400" kern="120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And God, may you help us to Love You, ourselves, and each other, Without Conditions, whenever and wherever, it is needed, and Let it Begin with Me!</a:t>
            </a:r>
            <a:endParaRPr lang="en-US" sz="2400" dirty="0">
              <a:effectLst/>
              <a:latin typeface="Calibri Light" panose="020F0302020204030204" pitchFamily="34" charset="0"/>
              <a:ea typeface="Times New Roman" panose="02020603050405020304" pitchFamily="18" charset="0"/>
              <a:cs typeface="Calibri Light" panose="020F0302020204030204" pitchFamily="34" charset="0"/>
            </a:endParaRPr>
          </a:p>
          <a:p>
            <a:pPr marL="109728" indent="0">
              <a:buNone/>
            </a:pPr>
            <a:endParaRPr lang="en-US" sz="21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B10FB65-C03F-4AAE-B3EA-94A990FB6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28" y="499"/>
            <a:ext cx="8229600" cy="458607"/>
          </a:xfrm>
        </p:spPr>
        <p:txBody>
          <a:bodyPr>
            <a:noAutofit/>
          </a:bodyPr>
          <a:lstStyle/>
          <a:p>
            <a:r>
              <a:rPr lang="en-US" sz="3000" b="0" dirty="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Prayer:</a:t>
            </a:r>
          </a:p>
        </p:txBody>
      </p:sp>
      <p:pic>
        <p:nvPicPr>
          <p:cNvPr id="5" name="Picture 4" descr="A picture containing insect&#10;&#10;Description automatically generated">
            <a:extLst>
              <a:ext uri="{FF2B5EF4-FFF2-40B4-BE49-F238E27FC236}">
                <a16:creationId xmlns:a16="http://schemas.microsoft.com/office/drawing/2014/main" id="{0D1D784B-EB47-4F32-8883-1A7321BC16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8370" y="4486349"/>
            <a:ext cx="1858901" cy="1815527"/>
          </a:xfrm>
          <a:prstGeom prst="rect">
            <a:avLst/>
          </a:prstGeom>
        </p:spPr>
      </p:pic>
      <p:pic>
        <p:nvPicPr>
          <p:cNvPr id="7" name="Picture 6" descr="A picture containing flower, plant, tree&#10;&#10;Description automatically generated">
            <a:extLst>
              <a:ext uri="{FF2B5EF4-FFF2-40B4-BE49-F238E27FC236}">
                <a16:creationId xmlns:a16="http://schemas.microsoft.com/office/drawing/2014/main" id="{ADE8BA63-85F1-4E63-9AD7-0A31303225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034" y="1"/>
            <a:ext cx="5293965" cy="435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950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C0F9754-1788-4518-8C96-0EC727FE28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30086" y="1121134"/>
            <a:ext cx="7554685" cy="5129948"/>
          </a:xfrm>
        </p:spPr>
        <p:txBody>
          <a:bodyPr>
            <a:noAutofit/>
          </a:bodyPr>
          <a:lstStyle/>
          <a:p>
            <a:r>
              <a:rPr lang="en-US" sz="2300" dirty="0">
                <a:latin typeface="Calibri Light" panose="020F0302020204030204" pitchFamily="34" charset="0"/>
                <a:cs typeface="Calibri Light" panose="020F0302020204030204" pitchFamily="34" charset="0"/>
              </a:rPr>
              <a:t>Request for help to create CO’s 2020 Area Highlight for the next 2021 WSC </a:t>
            </a:r>
          </a:p>
          <a:p>
            <a:r>
              <a:rPr lang="en-US" sz="2300" dirty="0">
                <a:latin typeface="Calibri Light" panose="020F0302020204030204" pitchFamily="34" charset="0"/>
                <a:cs typeface="Calibri Light" panose="020F0302020204030204" pitchFamily="34" charset="0"/>
              </a:rPr>
              <a:t>Communication on WSO’s G39 Guideline on Electronic Al-Anon Meetings.</a:t>
            </a:r>
          </a:p>
          <a:p>
            <a:r>
              <a:rPr lang="en-US" sz="2300" dirty="0">
                <a:latin typeface="Calibri Light" panose="020F0302020204030204" pitchFamily="34" charset="0"/>
                <a:cs typeface="Calibri Light" panose="020F0302020204030204" pitchFamily="34" charset="0"/>
              </a:rPr>
              <a:t>WSO’s Financial Status as of Sept 30, 2020 and as of Nov. 30, 2020.</a:t>
            </a:r>
          </a:p>
          <a:p>
            <a:r>
              <a:rPr lang="en-US" sz="2300" dirty="0">
                <a:latin typeface="Calibri Light" panose="020F0302020204030204" pitchFamily="34" charset="0"/>
                <a:cs typeface="Calibri Light" panose="020F0302020204030204" pitchFamily="34" charset="0"/>
              </a:rPr>
              <a:t>Suggested Online for a District Inventory (Shared with Colorado by Montana Area)</a:t>
            </a:r>
          </a:p>
          <a:p>
            <a:r>
              <a:rPr lang="en-US" sz="2300" dirty="0">
                <a:latin typeface="Calibri Light" panose="020F0302020204030204" pitchFamily="34" charset="0"/>
                <a:cs typeface="Calibri Light" panose="020F0302020204030204" pitchFamily="34" charset="0"/>
              </a:rPr>
              <a:t>Introduction to Al-Anon’s improved Online Presence (YouTube, Instagram, Twitter, LinkedIn, Facebook, Al-Anon’s Website) and Great PSA’s on YouTube.</a:t>
            </a:r>
          </a:p>
          <a:p>
            <a:r>
              <a:rPr lang="en-US" sz="2300" dirty="0">
                <a:latin typeface="Calibri Light" panose="020F0302020204030204" pitchFamily="34" charset="0"/>
                <a:cs typeface="Calibri Light" panose="020F0302020204030204" pitchFamily="34" charset="0"/>
              </a:rPr>
              <a:t>CO Area’s Group Contributions to WSO</a:t>
            </a:r>
          </a:p>
          <a:p>
            <a:r>
              <a:rPr lang="en-US" sz="2300" dirty="0">
                <a:latin typeface="Calibri Light" panose="020F0302020204030204" pitchFamily="34" charset="0"/>
                <a:cs typeface="Calibri Light" panose="020F0302020204030204" pitchFamily="34" charset="0"/>
              </a:rPr>
              <a:t>Invitations to Volunteer for service at WSO as a Trustee.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AF07366-10E7-4AC7-8AAC-F551AD01C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2165"/>
            <a:ext cx="8229600" cy="599122"/>
          </a:xfrm>
        </p:spPr>
        <p:txBody>
          <a:bodyPr>
            <a:normAutofit/>
          </a:bodyPr>
          <a:lstStyle/>
          <a:p>
            <a:r>
              <a:rPr lang="en-US" sz="3000" b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What’s New Since the Winter Assembly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A04AF94-D085-4247-9D62-153367138E29}"/>
              </a:ext>
            </a:extLst>
          </p:cNvPr>
          <p:cNvSpPr txBox="1"/>
          <p:nvPr/>
        </p:nvSpPr>
        <p:spPr>
          <a:xfrm>
            <a:off x="457200" y="606919"/>
            <a:ext cx="862672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Communications with DRs (if you need more info, ask you DR):</a:t>
            </a:r>
          </a:p>
        </p:txBody>
      </p:sp>
      <p:pic>
        <p:nvPicPr>
          <p:cNvPr id="17" name="Picture 16" descr="A picture containing insect, blue&#10;&#10;Description automatically generated">
            <a:extLst>
              <a:ext uri="{FF2B5EF4-FFF2-40B4-BE49-F238E27FC236}">
                <a16:creationId xmlns:a16="http://schemas.microsoft.com/office/drawing/2014/main" id="{DA136CAC-7133-4BFE-A88A-8E836927CC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08324" y="3090482"/>
            <a:ext cx="1121229" cy="80582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A3F309D-8D69-42FE-B2A6-31840F5DB9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325" y="4932124"/>
            <a:ext cx="1121761" cy="80474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4D530FE2-9219-479F-B0A9-633611528A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324" y="1249921"/>
            <a:ext cx="1121761" cy="80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8636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AB82FB-E2F1-447A-B25D-19CEA5EA74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1229" y="731567"/>
            <a:ext cx="8229600" cy="5394866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Clr>
                <a:srgbClr val="00B0F0"/>
              </a:buClr>
              <a:buNone/>
            </a:pPr>
            <a:r>
              <a:rPr lang="en-US" sz="2400" dirty="0">
                <a:solidFill>
                  <a:prstClr val="black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Participating in these </a:t>
            </a:r>
            <a:r>
              <a:rPr lang="en-US" sz="2400" dirty="0">
                <a:solidFill>
                  <a:srgbClr val="C00000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Area Committees</a:t>
            </a:r>
            <a:r>
              <a:rPr lang="en-US" sz="2400" dirty="0">
                <a:solidFill>
                  <a:prstClr val="black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 (as ex-officio member with Voice and No Vote):</a:t>
            </a:r>
          </a:p>
          <a:p>
            <a:pPr marL="457200" indent="-457200">
              <a:lnSpc>
                <a:spcPct val="120000"/>
              </a:lnSpc>
            </a:pPr>
            <a:r>
              <a:rPr lang="en-US" sz="2200" dirty="0">
                <a:solidFill>
                  <a:prstClr val="black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AMIAS Training Thought Force</a:t>
            </a:r>
          </a:p>
          <a:p>
            <a:pPr marL="457200" indent="-457200">
              <a:lnSpc>
                <a:spcPct val="120000"/>
              </a:lnSpc>
            </a:pPr>
            <a:r>
              <a:rPr lang="en-US" sz="2200" dirty="0">
                <a:solidFill>
                  <a:prstClr val="black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CO Area Finance Committee</a:t>
            </a:r>
          </a:p>
          <a:p>
            <a:pPr marL="457200" indent="-457200">
              <a:lnSpc>
                <a:spcPct val="120000"/>
              </a:lnSpc>
            </a:pPr>
            <a:r>
              <a:rPr lang="en-US" sz="2200" dirty="0">
                <a:solidFill>
                  <a:prstClr val="black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Revised Policy/Procedure Guidelines Committee</a:t>
            </a:r>
          </a:p>
          <a:p>
            <a:pPr marL="457200" indent="-457200">
              <a:lnSpc>
                <a:spcPct val="120000"/>
              </a:lnSpc>
            </a:pPr>
            <a:r>
              <a:rPr lang="en-US" sz="2200" dirty="0">
                <a:solidFill>
                  <a:prstClr val="black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Officers Meetings</a:t>
            </a:r>
          </a:p>
          <a:p>
            <a:pPr marL="457200" indent="-457200">
              <a:lnSpc>
                <a:spcPct val="120000"/>
              </a:lnSpc>
            </a:pPr>
            <a:r>
              <a:rPr lang="en-US" sz="2200" dirty="0">
                <a:solidFill>
                  <a:prstClr val="black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Please remember to invite me to your Area Committees!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400" dirty="0">
                <a:solidFill>
                  <a:prstClr val="black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Participating in the </a:t>
            </a:r>
            <a:r>
              <a:rPr lang="en-US" sz="2400" dirty="0">
                <a:solidFill>
                  <a:srgbClr val="C00000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Area World Service Committee</a:t>
            </a:r>
            <a:r>
              <a:rPr lang="en-US" sz="2400" dirty="0">
                <a:solidFill>
                  <a:prstClr val="black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 (AWSC) (Member with Voice and Vote)</a:t>
            </a:r>
            <a:endParaRPr lang="en-US" sz="800" dirty="0">
              <a:solidFill>
                <a:prstClr val="black"/>
              </a:solidFill>
              <a:latin typeface="Calibri Light" panose="020F0302020204030204" pitchFamily="34" charset="0"/>
              <a:ea typeface="Tahoma" panose="020B0604030504040204" pitchFamily="34" charset="0"/>
              <a:cs typeface="Calibri Light" panose="020F030202020403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2400" dirty="0">
                <a:solidFill>
                  <a:prstClr val="black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Participating in the </a:t>
            </a:r>
            <a:r>
              <a:rPr lang="en-US" sz="2400" dirty="0">
                <a:solidFill>
                  <a:srgbClr val="C00000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WSO’s Outreach Committee</a:t>
            </a:r>
            <a:r>
              <a:rPr lang="en-US" sz="2400" dirty="0">
                <a:solidFill>
                  <a:prstClr val="black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 (Member with Voice and Vote)</a:t>
            </a:r>
            <a:endParaRPr lang="en-US" sz="2400" dirty="0">
              <a:latin typeface="Calibri Light" panose="020F0302020204030204" pitchFamily="34" charset="0"/>
              <a:ea typeface="Tahoma" panose="020B0604030504040204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826EA0-CEEF-49DF-8453-28E89B16AE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562" y="116187"/>
            <a:ext cx="8229600" cy="575497"/>
          </a:xfrm>
        </p:spPr>
        <p:txBody>
          <a:bodyPr>
            <a:noAutofit/>
          </a:bodyPr>
          <a:lstStyle/>
          <a:p>
            <a:r>
              <a:rPr lang="en-US" sz="3200" b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I’m enjoying our </a:t>
            </a:r>
            <a:r>
              <a:rPr lang="en-US" sz="3200" b="0" dirty="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Committee</a:t>
            </a:r>
            <a:r>
              <a:rPr lang="en-US" sz="3200" b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activities!</a:t>
            </a:r>
          </a:p>
        </p:txBody>
      </p:sp>
    </p:spTree>
    <p:extLst>
      <p:ext uri="{BB962C8B-B14F-4D97-AF65-F5344CB8AC3E}">
        <p14:creationId xmlns:p14="http://schemas.microsoft.com/office/powerpoint/2010/main" val="41883957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15FB173-640C-47F1-9044-9675DC616B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786" y="853602"/>
            <a:ext cx="8446549" cy="5321566"/>
          </a:xfrm>
        </p:spPr>
        <p:txBody>
          <a:bodyPr>
            <a:normAutofit fontScale="92500" lnSpcReduction="20000"/>
          </a:bodyPr>
          <a:lstStyle/>
          <a:p>
            <a:r>
              <a:rPr lang="en-US" sz="3000" dirty="0">
                <a:latin typeface="Calibri Light" panose="020F0302020204030204" pitchFamily="34" charset="0"/>
                <a:cs typeface="Calibri Light" panose="020F0302020204030204" pitchFamily="34" charset="0"/>
              </a:rPr>
              <a:t>Al-Anon WSO Strategic Plan Updates:</a:t>
            </a:r>
          </a:p>
          <a:p>
            <a:pPr lvl="1"/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2020 achievements:</a:t>
            </a:r>
          </a:p>
          <a:p>
            <a:pPr lvl="2"/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Translations Improved</a:t>
            </a:r>
          </a:p>
          <a:p>
            <a:pPr lvl="2"/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Mobile App Launched</a:t>
            </a:r>
          </a:p>
          <a:p>
            <a:pPr lvl="2"/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Received/analyzed Completive Analysis report</a:t>
            </a:r>
          </a:p>
          <a:p>
            <a:pPr lvl="2"/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Process established to protect Al-Anon’s trademarks and copyrights</a:t>
            </a:r>
          </a:p>
          <a:p>
            <a:pPr lvl="2"/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Improved Electronic meetings connectivity</a:t>
            </a:r>
          </a:p>
          <a:p>
            <a:pPr lvl="1"/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2021 goals:</a:t>
            </a:r>
          </a:p>
          <a:p>
            <a:pPr lvl="2"/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Upgrading WSO Online Store</a:t>
            </a:r>
          </a:p>
          <a:p>
            <a:pPr lvl="2"/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Improving availability of Conference Approved Literature</a:t>
            </a:r>
          </a:p>
          <a:p>
            <a:pPr lvl="2"/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Others to be reported at the 2021 WSC</a:t>
            </a:r>
          </a:p>
          <a:p>
            <a:r>
              <a:rPr lang="en-US" sz="3000" dirty="0">
                <a:latin typeface="Calibri Light" panose="020F0302020204030204" pitchFamily="34" charset="0"/>
                <a:cs typeface="Calibri Light" panose="020F0302020204030204" pitchFamily="34" charset="0"/>
              </a:rPr>
              <a:t>Improve Board Communications with Delegates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AABAB79-2BA4-475A-96AF-D466077F2B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786" y="274638"/>
            <a:ext cx="8164697" cy="556634"/>
          </a:xfrm>
        </p:spPr>
        <p:txBody>
          <a:bodyPr>
            <a:noAutofit/>
          </a:bodyPr>
          <a:lstStyle/>
          <a:p>
            <a:r>
              <a:rPr lang="en-US" sz="3600" b="0" dirty="0">
                <a:solidFill>
                  <a:prstClr val="black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COB Letter:</a:t>
            </a:r>
            <a:endParaRPr lang="en-US" sz="3600" b="0" dirty="0"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00211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15FB173-640C-47F1-9044-9675DC616B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9757" y="679429"/>
            <a:ext cx="8446549" cy="5729761"/>
          </a:xfrm>
        </p:spPr>
        <p:txBody>
          <a:bodyPr>
            <a:normAutofit lnSpcReduction="10000"/>
          </a:bodyPr>
          <a:lstStyle/>
          <a:p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Electronic Meetings Work Group (EMWG)</a:t>
            </a:r>
          </a:p>
          <a:p>
            <a:pPr lvl="1"/>
            <a:r>
              <a:rPr lang="en-US" sz="2500" dirty="0">
                <a:latin typeface="Calibri Light" panose="020F0302020204030204" pitchFamily="34" charset="0"/>
                <a:cs typeface="Calibri Light" panose="020F0302020204030204" pitchFamily="34" charset="0"/>
              </a:rPr>
              <a:t>Recommended ways to incorporate Electronic Meetings as groups into the Service Structure will be considered at the 2021 Conference</a:t>
            </a:r>
          </a:p>
          <a:p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Nominations for Trustees were announced</a:t>
            </a:r>
          </a:p>
          <a:p>
            <a:pPr lvl="1"/>
            <a:r>
              <a:rPr lang="en-US" sz="2500" dirty="0">
                <a:latin typeface="Calibri Light" panose="020F0302020204030204" pitchFamily="34" charset="0"/>
                <a:cs typeface="Calibri Light" panose="020F0302020204030204" pitchFamily="34" charset="0"/>
              </a:rPr>
              <a:t>Will be “traditionally approved” by the 2021 WSC</a:t>
            </a:r>
          </a:p>
          <a:p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Bylaws Amended to limit Trustee to 3 one-year terms in any Board Officer position.</a:t>
            </a:r>
          </a:p>
          <a:p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Policy Committee Conference motions</a:t>
            </a:r>
          </a:p>
          <a:p>
            <a:pPr lvl="1"/>
            <a:r>
              <a:rPr lang="en-US" sz="2500" dirty="0">
                <a:latin typeface="Calibri Light" panose="020F0302020204030204" pitchFamily="34" charset="0"/>
                <a:cs typeface="Calibri Light" panose="020F0302020204030204" pitchFamily="34" charset="0"/>
              </a:rPr>
              <a:t>Bequests and Electronic Meetings Service Manual revisions</a:t>
            </a:r>
          </a:p>
          <a:p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Conference Leadership Team (CLT)</a:t>
            </a:r>
          </a:p>
          <a:p>
            <a:pPr lvl="1"/>
            <a:r>
              <a:rPr lang="en-US" sz="2500" dirty="0">
                <a:latin typeface="Calibri Light" panose="020F0302020204030204" pitchFamily="34" charset="0"/>
                <a:cs typeface="Calibri Light" panose="020F0302020204030204" pitchFamily="34" charset="0"/>
              </a:rPr>
              <a:t>Proposed 2021 agenda was sent to Conference Members for suggestions.  Virtual Agenda lengthy!</a:t>
            </a:r>
          </a:p>
          <a:p>
            <a:pPr lvl="1"/>
            <a:r>
              <a:rPr lang="en-US" sz="2500" dirty="0">
                <a:latin typeface="Calibri Light" panose="020F0302020204030204" pitchFamily="34" charset="0"/>
                <a:cs typeface="Calibri Light" panose="020F0302020204030204" pitchFamily="34" charset="0"/>
              </a:rPr>
              <a:t>CLT session with Delegates on sources for Agenda.</a:t>
            </a:r>
            <a:endParaRPr lang="en-US" sz="3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AABAB79-2BA4-475A-96AF-D466077F2B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786" y="114404"/>
            <a:ext cx="8164697" cy="556634"/>
          </a:xfrm>
        </p:spPr>
        <p:txBody>
          <a:bodyPr>
            <a:noAutofit/>
          </a:bodyPr>
          <a:lstStyle/>
          <a:p>
            <a:r>
              <a:rPr lang="en-US" sz="3600" b="0" dirty="0">
                <a:solidFill>
                  <a:prstClr val="black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COB, Policy, CLT, Finance Updates</a:t>
            </a:r>
            <a:endParaRPr lang="en-US" sz="3600" b="0" dirty="0"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77978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15FB173-640C-47F1-9044-9675DC616B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256" y="753401"/>
            <a:ext cx="8811490" cy="5428445"/>
          </a:xfrm>
        </p:spPr>
        <p:txBody>
          <a:bodyPr>
            <a:normAutofit/>
          </a:bodyPr>
          <a:lstStyle/>
          <a:p>
            <a:pPr marL="594360" indent="-457200"/>
            <a:r>
              <a:rPr 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Gratitude for greatly increased member contributions, over $3 million! </a:t>
            </a:r>
          </a:p>
          <a:p>
            <a:pPr marL="594360" indent="-457200"/>
            <a:r>
              <a:rPr 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600" dirty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 2021, please continue to be generous!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AABAB79-2BA4-475A-96AF-D466077F2B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786" y="196767"/>
            <a:ext cx="8164697" cy="556634"/>
          </a:xfrm>
        </p:spPr>
        <p:txBody>
          <a:bodyPr>
            <a:noAutofit/>
          </a:bodyPr>
          <a:lstStyle/>
          <a:p>
            <a:r>
              <a:rPr lang="en-US" sz="3600" b="0" dirty="0">
                <a:solidFill>
                  <a:prstClr val="black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WSO’s Finance Committee Report:</a:t>
            </a:r>
            <a:endParaRPr lang="en-US" sz="3600" b="0" dirty="0"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5BC6D4E5-950E-4D40-A3CA-860904763A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6519914"/>
              </p:ext>
            </p:extLst>
          </p:nvPr>
        </p:nvGraphicFramePr>
        <p:xfrm>
          <a:off x="1524000" y="2204206"/>
          <a:ext cx="6096000" cy="3977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800">
                  <a:extLst>
                    <a:ext uri="{9D8B030D-6E8A-4147-A177-3AD203B41FA5}">
                      <a16:colId xmlns:a16="http://schemas.microsoft.com/office/drawing/2014/main" val="4294731490"/>
                    </a:ext>
                  </a:extLst>
                </a:gridCol>
                <a:gridCol w="1854200">
                  <a:extLst>
                    <a:ext uri="{9D8B030D-6E8A-4147-A177-3AD203B41FA5}">
                      <a16:colId xmlns:a16="http://schemas.microsoft.com/office/drawing/2014/main" val="267690603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5330443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YTD Actuals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 Budget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1140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Revenue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68779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Literature (net)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$1,846,493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$1,750,000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02982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Contributions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$3,295,720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$2,445,000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3938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Other Income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$424,063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$525,000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92696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 Revenue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$5,566,276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$4,720,100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6190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8155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 Expenses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$5,057,276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$4,720,100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06297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30266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Net: Increase </a:t>
                      </a:r>
                      <a:r>
                        <a:rPr lang="en-US" b="1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(Decrease)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$509,190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($422,360)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180135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06503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52683E9-03E5-46ED-98C9-66E8C1121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Colorado Area Delegate’s Report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10D6398-8FBF-4A88-9C1A-AB37C2C8114C}"/>
              </a:ext>
            </a:extLst>
          </p:cNvPr>
          <p:cNvSpPr txBox="1">
            <a:spLocks/>
          </p:cNvSpPr>
          <p:nvPr/>
        </p:nvSpPr>
        <p:spPr>
          <a:xfrm>
            <a:off x="197947" y="152482"/>
            <a:ext cx="8739678" cy="5683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fontAlgn="auto">
              <a:lnSpc>
                <a:spcPct val="9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WSO Budget Considerations: 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621490AA-1DCB-4C18-B18B-7AC5A2AC2104}"/>
              </a:ext>
            </a:extLst>
          </p:cNvPr>
          <p:cNvSpPr txBox="1">
            <a:spLocks/>
          </p:cNvSpPr>
          <p:nvPr/>
        </p:nvSpPr>
        <p:spPr>
          <a:xfrm>
            <a:off x="387411" y="1429412"/>
            <a:ext cx="2794224" cy="21344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Normal Operations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F938CA64-0EAF-41C9-BE5D-9981D30A600C}"/>
              </a:ext>
            </a:extLst>
          </p:cNvPr>
          <p:cNvSpPr txBox="1">
            <a:spLocks/>
          </p:cNvSpPr>
          <p:nvPr/>
        </p:nvSpPr>
        <p:spPr>
          <a:xfrm>
            <a:off x="3371099" y="1426640"/>
            <a:ext cx="2794224" cy="21662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Enhanced Programs/Goals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CB85364-A56A-46F1-B2CD-2E9E43DF9E29}"/>
              </a:ext>
            </a:extLst>
          </p:cNvPr>
          <p:cNvSpPr txBox="1">
            <a:spLocks/>
          </p:cNvSpPr>
          <p:nvPr/>
        </p:nvSpPr>
        <p:spPr>
          <a:xfrm>
            <a:off x="6143401" y="1426226"/>
            <a:ext cx="2794224" cy="21662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Strategic Plan Initiatives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A95130B-B0F8-4BE4-98CB-3A22B5B0A4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97947" y="1642855"/>
            <a:ext cx="3234056" cy="204655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5F09BDB-491F-4B87-BDCA-D8B98F7D7B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3418700" y="1700230"/>
            <a:ext cx="2584085" cy="2257709"/>
          </a:xfrm>
          <a:prstGeom prst="rect">
            <a:avLst/>
          </a:prstGeom>
        </p:spPr>
      </p:pic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15C2524F-CE60-43CD-A435-49838B3873B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6478565" y="1737253"/>
            <a:ext cx="2123896" cy="212389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91CF616-C7BC-4470-910D-6002A150D064}"/>
              </a:ext>
            </a:extLst>
          </p:cNvPr>
          <p:cNvSpPr txBox="1"/>
          <p:nvPr/>
        </p:nvSpPr>
        <p:spPr>
          <a:xfrm>
            <a:off x="197947" y="3957939"/>
            <a:ext cx="882024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Remember Tradition 7: Al-Anon is Self Supporting!  </a:t>
            </a:r>
          </a:p>
          <a:p>
            <a:pPr algn="ctr"/>
            <a:r>
              <a:rPr lang="en-US" sz="2600" dirty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Donations are ONLY allowed from Members, Our Groups, Districts, and Areas!  </a:t>
            </a:r>
          </a:p>
          <a:p>
            <a:pPr algn="ctr"/>
            <a:r>
              <a:rPr 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Purchased Literature is also allowed income!  </a:t>
            </a:r>
          </a:p>
          <a:p>
            <a:pPr algn="ctr"/>
            <a:endParaRPr lang="en-US" sz="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r>
              <a:rPr lang="en-US" sz="32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PLEASE GIVE GENEROUSLY!</a:t>
            </a:r>
          </a:p>
        </p:txBody>
      </p:sp>
    </p:spTree>
    <p:extLst>
      <p:ext uri="{BB962C8B-B14F-4D97-AF65-F5344CB8AC3E}">
        <p14:creationId xmlns:p14="http://schemas.microsoft.com/office/powerpoint/2010/main" val="170982446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ustom 12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00B0F0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oncourse">
  <a:themeElements>
    <a:clrScheme name="Custom 12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00B0F0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12979</TotalTime>
  <Words>1321</Words>
  <Application>Microsoft Office PowerPoint</Application>
  <PresentationFormat>On-screen Show (4:3)</PresentationFormat>
  <Paragraphs>150</Paragraphs>
  <Slides>16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Calibri</vt:lpstr>
      <vt:lpstr>Calibri Light</vt:lpstr>
      <vt:lpstr>Lucida Sans Unicode</vt:lpstr>
      <vt:lpstr>Verdana</vt:lpstr>
      <vt:lpstr>Wingdings 2</vt:lpstr>
      <vt:lpstr>Wingdings 3</vt:lpstr>
      <vt:lpstr>Concourse</vt:lpstr>
      <vt:lpstr>1_Concourse</vt:lpstr>
      <vt:lpstr>PowerPoint Presentation</vt:lpstr>
      <vt:lpstr>PowerPoint Presentation</vt:lpstr>
      <vt:lpstr>Prayer:</vt:lpstr>
      <vt:lpstr>What’s New Since the Winter Assembly</vt:lpstr>
      <vt:lpstr>I’m enjoying our Committee activities!</vt:lpstr>
      <vt:lpstr>COB Letter:</vt:lpstr>
      <vt:lpstr>COB, Policy, CLT, Finance Updates</vt:lpstr>
      <vt:lpstr>WSO’s Finance Committee Report:</vt:lpstr>
      <vt:lpstr>PowerPoint Presentation</vt:lpstr>
      <vt:lpstr>First 2021 Biannual Resume Solicitation:</vt:lpstr>
      <vt:lpstr>Updates on 2021 WSC</vt:lpstr>
      <vt:lpstr>Updates on 2021 WSC</vt:lpstr>
      <vt:lpstr>What about Conference Love Gifts in 2021?</vt:lpstr>
      <vt:lpstr>Updates from our 2021 SWRDM</vt:lpstr>
      <vt:lpstr>What’s coming up?</vt:lpstr>
      <vt:lpstr>Thank You for Your Time! Are there any Questions or Comments?</vt:lpstr>
    </vt:vector>
  </TitlesOfParts>
  <Company>Al Anon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rick.godec@godecinc.com</dc:creator>
  <cp:lastModifiedBy>Richard Godec</cp:lastModifiedBy>
  <cp:revision>736</cp:revision>
  <cp:lastPrinted>2019-11-06T03:28:17Z</cp:lastPrinted>
  <dcterms:created xsi:type="dcterms:W3CDTF">2016-11-22T13:31:22Z</dcterms:created>
  <dcterms:modified xsi:type="dcterms:W3CDTF">2021-03-06T00:14:25Z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9963057</vt:lpwstr>
  </property>
  <property fmtid="{D5CDD505-2E9C-101B-9397-08002B2CF9AE}" name="NXPowerLiteSettings" pid="3">
    <vt:lpwstr>C700052003A000</vt:lpwstr>
  </property>
  <property fmtid="{D5CDD505-2E9C-101B-9397-08002B2CF9AE}" name="NXPowerLiteVersion" pid="4">
    <vt:lpwstr>D8.0.4</vt:lpwstr>
  </property>
</Properties>
</file>