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E2E2C-C0B2-49BF-B191-D481AA358C67}" v="4" dt="2023-01-11T03:28:06.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53" d="100"/>
          <a:sy n="53" d="100"/>
        </p:scale>
        <p:origin x="8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1/10/2023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712469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51297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0060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0094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17549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463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8449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6429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1164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7586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1/10/2023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04982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1/10/2023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68020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4CEB69C9-CB7E-2F00-EEF0-F7A35D049A3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E00BAC37-2349-41A4-84EA-E79BF409D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5063319"/>
          </a:xfrm>
          <a:prstGeom prst="rect">
            <a:avLst/>
          </a:prstGeom>
          <a:gradFill>
            <a:gsLst>
              <a:gs pos="100000">
                <a:srgbClr val="000000">
                  <a:alpha val="0"/>
                </a:srgbClr>
              </a:gs>
              <a:gs pos="0">
                <a:schemeClr val="tx1"/>
              </a:gs>
              <a:gs pos="0">
                <a:srgbClr val="000000">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5D08B-DFF4-82B4-45B9-A84D4F9893FD}"/>
              </a:ext>
            </a:extLst>
          </p:cNvPr>
          <p:cNvSpPr>
            <a:spLocks noGrp="1"/>
          </p:cNvSpPr>
          <p:nvPr>
            <p:ph type="ctrTitle"/>
          </p:nvPr>
        </p:nvSpPr>
        <p:spPr>
          <a:xfrm>
            <a:off x="1078992" y="643468"/>
            <a:ext cx="7207364" cy="1334069"/>
          </a:xfrm>
        </p:spPr>
        <p:txBody>
          <a:bodyPr anchor="b">
            <a:normAutofit/>
          </a:bodyPr>
          <a:lstStyle/>
          <a:p>
            <a:r>
              <a:rPr lang="en-US" sz="6000">
                <a:solidFill>
                  <a:srgbClr val="FFFFFF"/>
                </a:solidFill>
              </a:rPr>
              <a:t>Thought Force</a:t>
            </a:r>
          </a:p>
        </p:txBody>
      </p:sp>
      <p:sp>
        <p:nvSpPr>
          <p:cNvPr id="3" name="Subtitle 2">
            <a:extLst>
              <a:ext uri="{FF2B5EF4-FFF2-40B4-BE49-F238E27FC236}">
                <a16:creationId xmlns:a16="http://schemas.microsoft.com/office/drawing/2014/main" id="{54387E71-1255-A6AE-13F2-FC768D5F78BE}"/>
              </a:ext>
            </a:extLst>
          </p:cNvPr>
          <p:cNvSpPr>
            <a:spLocks noGrp="1"/>
          </p:cNvSpPr>
          <p:nvPr>
            <p:ph type="subTitle" idx="1"/>
          </p:nvPr>
        </p:nvSpPr>
        <p:spPr>
          <a:xfrm>
            <a:off x="1078992" y="2292824"/>
            <a:ext cx="7207364" cy="771097"/>
          </a:xfrm>
        </p:spPr>
        <p:txBody>
          <a:bodyPr>
            <a:normAutofit/>
          </a:bodyPr>
          <a:lstStyle/>
          <a:p>
            <a:r>
              <a:rPr lang="en-US" dirty="0">
                <a:solidFill>
                  <a:srgbClr val="FFFFFF"/>
                </a:solidFill>
              </a:rPr>
              <a:t>Moving One In-Person Assembly to Virtual Per year	</a:t>
            </a:r>
          </a:p>
        </p:txBody>
      </p:sp>
      <p:cxnSp>
        <p:nvCxnSpPr>
          <p:cNvPr id="13" name="Straight Connector 12">
            <a:extLst>
              <a:ext uri="{FF2B5EF4-FFF2-40B4-BE49-F238E27FC236}">
                <a16:creationId xmlns:a16="http://schemas.microsoft.com/office/drawing/2014/main" id="{0171B0E8-564E-4AB0-9F02-631F8186CD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78992" y="2138405"/>
            <a:ext cx="720768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6" name="Graphic 5" descr="Lights On outline">
            <a:extLst>
              <a:ext uri="{FF2B5EF4-FFF2-40B4-BE49-F238E27FC236}">
                <a16:creationId xmlns:a16="http://schemas.microsoft.com/office/drawing/2014/main" id="{63F0E4EC-B418-9928-B51B-7A0F1CBACD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2008" y="2138405"/>
            <a:ext cx="4180373" cy="4180373"/>
          </a:xfrm>
          <a:prstGeom prst="rect">
            <a:avLst/>
          </a:prstGeom>
        </p:spPr>
      </p:pic>
    </p:spTree>
    <p:extLst>
      <p:ext uri="{BB962C8B-B14F-4D97-AF65-F5344CB8AC3E}">
        <p14:creationId xmlns:p14="http://schemas.microsoft.com/office/powerpoint/2010/main" val="205442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C3CD-4F0B-2CE7-B584-4D634B41EF07}"/>
              </a:ext>
            </a:extLst>
          </p:cNvPr>
          <p:cNvSpPr>
            <a:spLocks noGrp="1"/>
          </p:cNvSpPr>
          <p:nvPr>
            <p:ph type="title"/>
          </p:nvPr>
        </p:nvSpPr>
        <p:spPr/>
        <p:txBody>
          <a:bodyPr/>
          <a:lstStyle/>
          <a:p>
            <a:r>
              <a:rPr lang="en-US" dirty="0"/>
              <a:t>Thought Force Charge	</a:t>
            </a:r>
          </a:p>
        </p:txBody>
      </p:sp>
      <p:sp>
        <p:nvSpPr>
          <p:cNvPr id="3" name="Content Placeholder 2">
            <a:extLst>
              <a:ext uri="{FF2B5EF4-FFF2-40B4-BE49-F238E27FC236}">
                <a16:creationId xmlns:a16="http://schemas.microsoft.com/office/drawing/2014/main" id="{4B5F351E-59D9-8A19-3966-1E0D5F084C4B}"/>
              </a:ext>
            </a:extLst>
          </p:cNvPr>
          <p:cNvSpPr>
            <a:spLocks noGrp="1"/>
          </p:cNvSpPr>
          <p:nvPr>
            <p:ph sz="half" idx="1"/>
          </p:nvPr>
        </p:nvSpPr>
        <p:spPr>
          <a:xfrm>
            <a:off x="5184648" y="758952"/>
            <a:ext cx="6245352" cy="1615750"/>
          </a:xfrm>
        </p:spPr>
        <p:txBody>
          <a:bodyPr/>
          <a:lstStyle/>
          <a:p>
            <a:r>
              <a:rPr lang="en-US" dirty="0"/>
              <a:t>Explore the benefits and/or Downside of converting one Area Assembly per year from in-person to virtual and how that would bet serve our Colorado Area financially and spiritually</a:t>
            </a:r>
          </a:p>
        </p:txBody>
      </p:sp>
      <p:sp>
        <p:nvSpPr>
          <p:cNvPr id="4" name="Content Placeholder 3">
            <a:extLst>
              <a:ext uri="{FF2B5EF4-FFF2-40B4-BE49-F238E27FC236}">
                <a16:creationId xmlns:a16="http://schemas.microsoft.com/office/drawing/2014/main" id="{92F3BEF8-4866-F5C7-EF16-376D5E6A763B}"/>
              </a:ext>
            </a:extLst>
          </p:cNvPr>
          <p:cNvSpPr>
            <a:spLocks noGrp="1"/>
          </p:cNvSpPr>
          <p:nvPr>
            <p:ph sz="half" idx="2"/>
          </p:nvPr>
        </p:nvSpPr>
        <p:spPr>
          <a:xfrm>
            <a:off x="5184648" y="4477200"/>
            <a:ext cx="6245351" cy="2240281"/>
          </a:xfrm>
        </p:spPr>
        <p:txBody>
          <a:bodyPr/>
          <a:lstStyle/>
          <a:p>
            <a:r>
              <a:rPr lang="en-US" dirty="0"/>
              <a:t>Prepare recommendations to the AWSC regarding the above information, keeping in mind which would best serve the needs of our members and Area</a:t>
            </a:r>
          </a:p>
        </p:txBody>
      </p:sp>
      <p:sp>
        <p:nvSpPr>
          <p:cNvPr id="5" name="Content Placeholder 3">
            <a:extLst>
              <a:ext uri="{FF2B5EF4-FFF2-40B4-BE49-F238E27FC236}">
                <a16:creationId xmlns:a16="http://schemas.microsoft.com/office/drawing/2014/main" id="{10B79C41-BB6C-3C97-4CCC-B085310F3289}"/>
              </a:ext>
            </a:extLst>
          </p:cNvPr>
          <p:cNvSpPr txBox="1">
            <a:spLocks/>
          </p:cNvSpPr>
          <p:nvPr/>
        </p:nvSpPr>
        <p:spPr>
          <a:xfrm>
            <a:off x="5184647" y="2764285"/>
            <a:ext cx="6245351" cy="1323331"/>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Explore how this could impact Area 10 AA in their contract negotiations and/or our cooperation with AA</a:t>
            </a:r>
          </a:p>
        </p:txBody>
      </p:sp>
    </p:spTree>
    <p:extLst>
      <p:ext uri="{BB962C8B-B14F-4D97-AF65-F5344CB8AC3E}">
        <p14:creationId xmlns:p14="http://schemas.microsoft.com/office/powerpoint/2010/main" val="308523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B194F1-7C7E-C28D-4465-59ED8E6E01D7}"/>
              </a:ext>
            </a:extLst>
          </p:cNvPr>
          <p:cNvSpPr>
            <a:spLocks noGrp="1"/>
          </p:cNvSpPr>
          <p:nvPr>
            <p:ph sz="half" idx="1"/>
          </p:nvPr>
        </p:nvSpPr>
        <p:spPr/>
        <p:txBody>
          <a:bodyPr/>
          <a:lstStyle/>
          <a:p>
            <a:r>
              <a:rPr lang="en-US" dirty="0"/>
              <a:t>Our first charge is to explore the benefits and downsides of a one in-person assembly per year.</a:t>
            </a:r>
          </a:p>
        </p:txBody>
      </p:sp>
      <p:sp>
        <p:nvSpPr>
          <p:cNvPr id="3" name="Content Placeholder 2">
            <a:extLst>
              <a:ext uri="{FF2B5EF4-FFF2-40B4-BE49-F238E27FC236}">
                <a16:creationId xmlns:a16="http://schemas.microsoft.com/office/drawing/2014/main" id="{EFBDF508-EB36-423F-560E-4875DA0D5AB2}"/>
              </a:ext>
            </a:extLst>
          </p:cNvPr>
          <p:cNvSpPr>
            <a:spLocks noGrp="1"/>
          </p:cNvSpPr>
          <p:nvPr>
            <p:ph sz="half" idx="2"/>
          </p:nvPr>
        </p:nvSpPr>
        <p:spPr>
          <a:xfrm>
            <a:off x="5184649" y="2321828"/>
            <a:ext cx="6245351" cy="3911021"/>
          </a:xfrm>
        </p:spPr>
        <p:txBody>
          <a:bodyPr>
            <a:normAutofit lnSpcReduction="10000"/>
          </a:bodyPr>
          <a:lstStyle/>
          <a:p>
            <a:r>
              <a:rPr lang="en-US" dirty="0"/>
              <a:t>In order to accomplish task, we have created a survey to complete at this assembly.  Paraphrasing the above questions with what as a committee was saw as both the upsides and downsides of a virtual assembly and requesting comments.</a:t>
            </a:r>
          </a:p>
          <a:p>
            <a:endParaRPr lang="en-US" dirty="0"/>
          </a:p>
          <a:p>
            <a:r>
              <a:rPr lang="en-US" dirty="0"/>
              <a:t>This survey will be sent to the groups and published in the Butterfly.</a:t>
            </a:r>
          </a:p>
          <a:p>
            <a:endParaRPr lang="en-US" dirty="0"/>
          </a:p>
          <a:p>
            <a:r>
              <a:rPr lang="en-US" dirty="0"/>
              <a:t>The information will be collated and presented at the Fall Assembly with recommendations.</a:t>
            </a:r>
          </a:p>
          <a:p>
            <a:endParaRPr lang="en-US" dirty="0"/>
          </a:p>
        </p:txBody>
      </p:sp>
      <p:sp>
        <p:nvSpPr>
          <p:cNvPr id="4" name="Title 3">
            <a:extLst>
              <a:ext uri="{FF2B5EF4-FFF2-40B4-BE49-F238E27FC236}">
                <a16:creationId xmlns:a16="http://schemas.microsoft.com/office/drawing/2014/main" id="{2FB7913F-954E-D7ED-F42A-9905F5439E63}"/>
              </a:ext>
            </a:extLst>
          </p:cNvPr>
          <p:cNvSpPr>
            <a:spLocks noGrp="1"/>
          </p:cNvSpPr>
          <p:nvPr>
            <p:ph type="title"/>
          </p:nvPr>
        </p:nvSpPr>
        <p:spPr/>
        <p:txBody>
          <a:bodyPr/>
          <a:lstStyle/>
          <a:p>
            <a:r>
              <a:rPr lang="en-US" dirty="0"/>
              <a:t>What do we know?</a:t>
            </a:r>
            <a:br>
              <a:rPr lang="en-US" dirty="0"/>
            </a:br>
            <a:r>
              <a:rPr lang="en-US" dirty="0"/>
              <a:t>What do we wish we knew?</a:t>
            </a:r>
          </a:p>
        </p:txBody>
      </p:sp>
    </p:spTree>
    <p:extLst>
      <p:ext uri="{BB962C8B-B14F-4D97-AF65-F5344CB8AC3E}">
        <p14:creationId xmlns:p14="http://schemas.microsoft.com/office/powerpoint/2010/main" val="93781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21E20D-5BE5-C822-4D67-D14729BA2088}"/>
              </a:ext>
            </a:extLst>
          </p:cNvPr>
          <p:cNvSpPr txBox="1"/>
          <p:nvPr/>
        </p:nvSpPr>
        <p:spPr>
          <a:xfrm>
            <a:off x="827314" y="508000"/>
            <a:ext cx="10668000" cy="6924973"/>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Response to initial question “Is your group interested in going to One Virtual Assembly a Year?”</a:t>
            </a:r>
          </a:p>
          <a:p>
            <a:pPr lvl="1"/>
            <a:r>
              <a:rPr lang="en-US"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received 53 responses.</a:t>
            </a:r>
          </a:p>
          <a:p>
            <a:r>
              <a:rPr lang="en-US" sz="2400" dirty="0">
                <a:latin typeface="Calibri" panose="020F0502020204030204" pitchFamily="34" charset="0"/>
                <a:cs typeface="Calibri" panose="020F0502020204030204" pitchFamily="34" charset="0"/>
              </a:rPr>
              <a:t>	-	14 yes</a:t>
            </a:r>
          </a:p>
          <a:p>
            <a:r>
              <a:rPr lang="en-US" sz="2400" dirty="0">
                <a:latin typeface="Calibri" panose="020F0502020204030204" pitchFamily="34" charset="0"/>
                <a:cs typeface="Calibri" panose="020F0502020204030204" pitchFamily="34" charset="0"/>
              </a:rPr>
              <a:t>	-	27 No</a:t>
            </a:r>
          </a:p>
          <a:p>
            <a:r>
              <a:rPr lang="en-US" sz="2400" dirty="0">
                <a:latin typeface="Calibri" panose="020F0502020204030204" pitchFamily="34" charset="0"/>
                <a:cs typeface="Calibri" panose="020F0502020204030204" pitchFamily="34" charset="0"/>
              </a:rPr>
              <a:t>	-	12 Maybe	</a:t>
            </a:r>
          </a:p>
          <a:p>
            <a:r>
              <a:rPr lang="en-US" sz="2400" dirty="0">
                <a:latin typeface="Calibri" panose="020F0502020204030204" pitchFamily="34" charset="0"/>
                <a:cs typeface="Calibri" panose="020F0502020204030204" pitchFamily="34" charset="0"/>
              </a:rPr>
              <a:t>	-	8 Hybrid suggestions</a:t>
            </a:r>
          </a:p>
          <a:p>
            <a:r>
              <a:rPr lang="en-US"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Hybrid Reponses</a:t>
            </a:r>
          </a:p>
          <a:p>
            <a:r>
              <a:rPr lang="en-US" sz="2400" dirty="0">
                <a:latin typeface="Calibri" panose="020F0502020204030204" pitchFamily="34" charset="0"/>
                <a:cs typeface="Calibri" panose="020F0502020204030204" pitchFamily="34" charset="0"/>
              </a:rPr>
              <a:t>	-	Many meetings are hybrid, could increase participation</a:t>
            </a:r>
          </a:p>
          <a:p>
            <a:r>
              <a:rPr lang="en-US" sz="2400" dirty="0">
                <a:latin typeface="Calibri" panose="020F0502020204030204" pitchFamily="34" charset="0"/>
                <a:cs typeface="Calibri" panose="020F0502020204030204" pitchFamily="34" charset="0"/>
              </a:rPr>
              <a:t>	-	All assemblies should be hybrid</a:t>
            </a:r>
          </a:p>
          <a:p>
            <a:r>
              <a:rPr lang="en-US" sz="2400" dirty="0">
                <a:latin typeface="Calibri" panose="020F0502020204030204" pitchFamily="34" charset="0"/>
                <a:cs typeface="Calibri" panose="020F0502020204030204" pitchFamily="34" charset="0"/>
              </a:rPr>
              <a:t>	-	Virtual/hybrid meetings could enable small groups with a budget to I		interact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342900" indent="-342900">
              <a:buAutoNum type="arabicPeriod" startAt="2"/>
            </a:pPr>
            <a:endParaRPr lang="en-US" dirty="0"/>
          </a:p>
          <a:p>
            <a:endParaRPr lang="en-US" dirty="0"/>
          </a:p>
        </p:txBody>
      </p:sp>
    </p:spTree>
    <p:extLst>
      <p:ext uri="{BB962C8B-B14F-4D97-AF65-F5344CB8AC3E}">
        <p14:creationId xmlns:p14="http://schemas.microsoft.com/office/powerpoint/2010/main" val="256198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68DB3C-3438-93D2-7FD3-5595290848B3}"/>
              </a:ext>
            </a:extLst>
          </p:cNvPr>
          <p:cNvSpPr txBox="1"/>
          <p:nvPr/>
        </p:nvSpPr>
        <p:spPr>
          <a:xfrm>
            <a:off x="544286" y="302359"/>
            <a:ext cx="11103428" cy="6555641"/>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Written responses</a:t>
            </a:r>
          </a:p>
          <a:p>
            <a:r>
              <a:rPr lang="en-US" sz="2000" dirty="0">
                <a:latin typeface="Calibri" panose="020F0502020204030204" pitchFamily="34" charset="0"/>
                <a:cs typeface="Calibri" panose="020F0502020204030204" pitchFamily="34" charset="0"/>
              </a:rPr>
              <a:t>Pro’s to having one virtual assembly a year</a:t>
            </a:r>
          </a:p>
          <a:p>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Less volunteers required</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Cost savings to groups</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Virtual assembly every spring due to bad weather</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GRs and DRS who have to travel would benefit</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Increased involvement of young people</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Virtual assembly would allow unfunded task/thought force members to attend</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Benefit small groups who cannot afford to attend</a:t>
            </a:r>
          </a:p>
          <a:p>
            <a:pPr marL="342900" indent="-342900">
              <a:buFont typeface="Wingdings" panose="05000000000000000000" pitchFamily="2" charset="2"/>
              <a:buChar char="v"/>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Con’s of having one virtual assembly a year</a:t>
            </a:r>
          </a:p>
          <a:p>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Older groups do not like online meetings</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Loss of fellowship</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Seems likes less would get done, less engagement</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Less voices heard</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Arm of fellowship would be lost</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Virtual meetings are more challenging to understand and engage in business</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Loss of relationship to AA and financial impact to AA</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Attendees may not see bigger picture of Al-Anon outside the group</a:t>
            </a:r>
          </a:p>
        </p:txBody>
      </p:sp>
    </p:spTree>
    <p:extLst>
      <p:ext uri="{BB962C8B-B14F-4D97-AF65-F5344CB8AC3E}">
        <p14:creationId xmlns:p14="http://schemas.microsoft.com/office/powerpoint/2010/main" val="154064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B45A3A2-F591-B08C-1B5B-E8964883ABF7}"/>
              </a:ext>
            </a:extLst>
          </p:cNvPr>
          <p:cNvSpPr txBox="1"/>
          <p:nvPr/>
        </p:nvSpPr>
        <p:spPr>
          <a:xfrm>
            <a:off x="580571" y="319314"/>
            <a:ext cx="10697029" cy="489364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One Virtual Assembly Per Year Survey</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Pros</a:t>
            </a:r>
          </a:p>
          <a:p>
            <a:r>
              <a:rPr lang="en-US" sz="2400" dirty="0">
                <a:latin typeface="Calibri" panose="020F0502020204030204" pitchFamily="34" charset="0"/>
                <a:cs typeface="Calibri" panose="020F0502020204030204" pitchFamily="34" charset="0"/>
              </a:rPr>
              <a:t>a.      Potential increase in participation from GR’s and membership    		</a:t>
            </a:r>
            <a:r>
              <a:rPr lang="en-US" sz="2400" b="1" dirty="0">
                <a:latin typeface="Calibri" panose="020F0502020204030204" pitchFamily="34" charset="0"/>
                <a:cs typeface="Calibri" panose="020F0502020204030204" pitchFamily="34" charset="0"/>
              </a:rPr>
              <a:t>20</a:t>
            </a:r>
          </a:p>
          <a:p>
            <a:r>
              <a:rPr lang="en-US" sz="2400" dirty="0">
                <a:latin typeface="Calibri" panose="020F0502020204030204" pitchFamily="34" charset="0"/>
                <a:cs typeface="Calibri" panose="020F0502020204030204" pitchFamily="34" charset="0"/>
              </a:rPr>
              <a:t>b.      Reduces the burden to the host district and group expenses      		</a:t>
            </a:r>
            <a:r>
              <a:rPr lang="en-US" sz="2400" b="1" dirty="0">
                <a:latin typeface="Calibri" panose="020F0502020204030204" pitchFamily="34" charset="0"/>
                <a:cs typeface="Calibri" panose="020F0502020204030204" pitchFamily="34" charset="0"/>
              </a:rPr>
              <a:t>25</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      Cost savings to Area                                                                               		</a:t>
            </a:r>
            <a:r>
              <a:rPr lang="en-US" sz="2400" b="1" dirty="0">
                <a:latin typeface="Calibri" panose="020F0502020204030204" pitchFamily="34" charset="0"/>
                <a:cs typeface="Calibri" panose="020F0502020204030204" pitchFamily="34" charset="0"/>
              </a:rPr>
              <a:t>17</a:t>
            </a:r>
          </a:p>
          <a:p>
            <a:r>
              <a:rPr lang="en-US" sz="2400" dirty="0">
                <a:latin typeface="Calibri" panose="020F0502020204030204" pitchFamily="34" charset="0"/>
                <a:cs typeface="Calibri" panose="020F0502020204030204" pitchFamily="34" charset="0"/>
              </a:rPr>
              <a:t>d.      Reduces the Group Representatives time commitment in a year 		</a:t>
            </a:r>
            <a:r>
              <a:rPr lang="en-US" sz="2400" b="1" dirty="0">
                <a:latin typeface="Calibri" panose="020F0502020204030204" pitchFamily="34" charset="0"/>
                <a:cs typeface="Calibri" panose="020F0502020204030204" pitchFamily="34" charset="0"/>
              </a:rPr>
              <a:t>15</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Cons				</a:t>
            </a:r>
          </a:p>
          <a:p>
            <a:pPr marL="342900" indent="-342900">
              <a:buAutoNum type="alphaLcPeriod"/>
            </a:pPr>
            <a:r>
              <a:rPr lang="en-US" sz="2400" dirty="0">
                <a:latin typeface="Calibri" panose="020F0502020204030204" pitchFamily="34" charset="0"/>
                <a:cs typeface="Calibri" panose="020F0502020204030204" pitchFamily="34" charset="0"/>
              </a:rPr>
              <a:t>Loss of fellowship									</a:t>
            </a:r>
            <a:r>
              <a:rPr lang="en-US" sz="2400" b="1" dirty="0">
                <a:latin typeface="Calibri" panose="020F0502020204030204" pitchFamily="34" charset="0"/>
                <a:cs typeface="Calibri" panose="020F0502020204030204" pitchFamily="34" charset="0"/>
              </a:rPr>
              <a:t>24</a:t>
            </a:r>
            <a:endParaRPr lang="en-US" sz="2400" dirty="0">
              <a:latin typeface="Calibri" panose="020F0502020204030204" pitchFamily="34" charset="0"/>
              <a:cs typeface="Calibri" panose="020F0502020204030204" pitchFamily="34" charset="0"/>
            </a:endParaRPr>
          </a:p>
          <a:p>
            <a:pPr marL="342900" indent="-342900">
              <a:buAutoNum type="alphaLcPeriod" startAt="2"/>
            </a:pPr>
            <a:r>
              <a:rPr lang="en-US" sz="2400" dirty="0">
                <a:latin typeface="Calibri" panose="020F0502020204030204" pitchFamily="34" charset="0"/>
                <a:cs typeface="Calibri" panose="020F0502020204030204" pitchFamily="34" charset="0"/>
              </a:rPr>
              <a:t>Less engagement on Zoom								</a:t>
            </a:r>
            <a:r>
              <a:rPr lang="en-US" sz="2400" b="1" dirty="0">
                <a:latin typeface="Calibri" panose="020F0502020204030204" pitchFamily="34" charset="0"/>
                <a:cs typeface="Calibri" panose="020F0502020204030204" pitchFamily="34" charset="0"/>
              </a:rPr>
              <a:t>21</a:t>
            </a:r>
            <a:endParaRPr lang="en-US" sz="2400" dirty="0">
              <a:latin typeface="Calibri" panose="020F0502020204030204" pitchFamily="34" charset="0"/>
              <a:cs typeface="Calibri" panose="020F0502020204030204" pitchFamily="34" charset="0"/>
            </a:endParaRPr>
          </a:p>
          <a:p>
            <a:pPr marL="342900" indent="-342900">
              <a:buAutoNum type="alphaLcPeriod" startAt="3"/>
            </a:pPr>
            <a:r>
              <a:rPr lang="en-US" sz="2400" dirty="0">
                <a:latin typeface="Calibri" panose="020F0502020204030204" pitchFamily="34" charset="0"/>
                <a:cs typeface="Calibri" panose="020F0502020204030204" pitchFamily="34" charset="0"/>
              </a:rPr>
              <a:t>Attendees may not see the bigger picture of Al-Anon outside the group		</a:t>
            </a:r>
            <a:r>
              <a:rPr lang="en-US" sz="2400" b="1" dirty="0">
                <a:latin typeface="Calibri" panose="020F0502020204030204" pitchFamily="34" charset="0"/>
                <a:cs typeface="Calibri" panose="020F0502020204030204" pitchFamily="34" charset="0"/>
              </a:rPr>
              <a:t>14</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d.  Less time to conduct business							</a:t>
            </a:r>
            <a:r>
              <a:rPr lang="en-US" sz="2400" b="1" dirty="0">
                <a:latin typeface="Calibri" panose="020F0502020204030204" pitchFamily="34" charset="0"/>
                <a:cs typeface="Calibri" panose="020F0502020204030204" pitchFamily="34" charset="0"/>
              </a:rPr>
              <a:t>10</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009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B369C64-C54F-E03B-B819-C79E39B15B3C}"/>
              </a:ext>
            </a:extLst>
          </p:cNvPr>
          <p:cNvGraphicFramePr>
            <a:graphicFrameLocks noGrp="1"/>
          </p:cNvGraphicFramePr>
          <p:nvPr>
            <p:extLst>
              <p:ext uri="{D42A27DB-BD31-4B8C-83A1-F6EECF244321}">
                <p14:modId xmlns:p14="http://schemas.microsoft.com/office/powerpoint/2010/main" val="2003472422"/>
              </p:ext>
            </p:extLst>
          </p:nvPr>
        </p:nvGraphicFramePr>
        <p:xfrm>
          <a:off x="943428" y="811831"/>
          <a:ext cx="10972800" cy="3017520"/>
        </p:xfrm>
        <a:graphic>
          <a:graphicData uri="http://schemas.openxmlformats.org/drawingml/2006/table">
            <a:tbl>
              <a:tblPr firstRow="1" bandRow="1">
                <a:tableStyleId>{5C22544A-7EE6-4342-B048-85BDC9FD1C3A}</a:tableStyleId>
              </a:tblPr>
              <a:tblGrid>
                <a:gridCol w="1984616">
                  <a:extLst>
                    <a:ext uri="{9D8B030D-6E8A-4147-A177-3AD203B41FA5}">
                      <a16:colId xmlns:a16="http://schemas.microsoft.com/office/drawing/2014/main" val="3052605188"/>
                    </a:ext>
                  </a:extLst>
                </a:gridCol>
                <a:gridCol w="2247046">
                  <a:extLst>
                    <a:ext uri="{9D8B030D-6E8A-4147-A177-3AD203B41FA5}">
                      <a16:colId xmlns:a16="http://schemas.microsoft.com/office/drawing/2014/main" val="612335144"/>
                    </a:ext>
                  </a:extLst>
                </a:gridCol>
                <a:gridCol w="2247046">
                  <a:extLst>
                    <a:ext uri="{9D8B030D-6E8A-4147-A177-3AD203B41FA5}">
                      <a16:colId xmlns:a16="http://schemas.microsoft.com/office/drawing/2014/main" val="3680742654"/>
                    </a:ext>
                  </a:extLst>
                </a:gridCol>
                <a:gridCol w="2247046">
                  <a:extLst>
                    <a:ext uri="{9D8B030D-6E8A-4147-A177-3AD203B41FA5}">
                      <a16:colId xmlns:a16="http://schemas.microsoft.com/office/drawing/2014/main" val="1216813269"/>
                    </a:ext>
                  </a:extLst>
                </a:gridCol>
                <a:gridCol w="2247046">
                  <a:extLst>
                    <a:ext uri="{9D8B030D-6E8A-4147-A177-3AD203B41FA5}">
                      <a16:colId xmlns:a16="http://schemas.microsoft.com/office/drawing/2014/main" val="4147651384"/>
                    </a:ext>
                  </a:extLst>
                </a:gridCol>
              </a:tblGrid>
              <a:tr h="293922">
                <a:tc>
                  <a:txBody>
                    <a:bodyPr/>
                    <a:lstStyle/>
                    <a:p>
                      <a:endParaRPr lang="en-US" dirty="0">
                        <a:solidFill>
                          <a:schemeClr val="tx1"/>
                        </a:solidFill>
                      </a:endParaRPr>
                    </a:p>
                  </a:txBody>
                  <a:tcPr>
                    <a:noFill/>
                  </a:tcPr>
                </a:tc>
                <a:tc>
                  <a:txBody>
                    <a:bodyPr/>
                    <a:lstStyle/>
                    <a:p>
                      <a:r>
                        <a:rPr lang="en-US" dirty="0">
                          <a:solidFill>
                            <a:schemeClr val="tx1"/>
                          </a:solidFill>
                        </a:rPr>
                        <a:t>2019</a:t>
                      </a:r>
                    </a:p>
                  </a:txBody>
                  <a:tcPr>
                    <a:noFill/>
                  </a:tcPr>
                </a:tc>
                <a:tc>
                  <a:txBody>
                    <a:bodyPr/>
                    <a:lstStyle/>
                    <a:p>
                      <a:r>
                        <a:rPr lang="en-US" dirty="0">
                          <a:solidFill>
                            <a:schemeClr val="tx1"/>
                          </a:solidFill>
                        </a:rPr>
                        <a:t>2020</a:t>
                      </a:r>
                    </a:p>
                  </a:txBody>
                  <a:tcPr>
                    <a:noFill/>
                  </a:tcPr>
                </a:tc>
                <a:tc>
                  <a:txBody>
                    <a:bodyPr/>
                    <a:lstStyle/>
                    <a:p>
                      <a:r>
                        <a:rPr lang="en-US" dirty="0">
                          <a:solidFill>
                            <a:schemeClr val="tx1"/>
                          </a:solidFill>
                        </a:rPr>
                        <a:t>2021</a:t>
                      </a:r>
                    </a:p>
                  </a:txBody>
                  <a:tcPr>
                    <a:noFill/>
                  </a:tcPr>
                </a:tc>
                <a:tc>
                  <a:txBody>
                    <a:bodyPr/>
                    <a:lstStyle/>
                    <a:p>
                      <a:r>
                        <a:rPr lang="en-US" dirty="0">
                          <a:solidFill>
                            <a:schemeClr val="tx1"/>
                          </a:solidFill>
                        </a:rPr>
                        <a:t>2022</a:t>
                      </a:r>
                    </a:p>
                  </a:txBody>
                  <a:tcPr>
                    <a:noFill/>
                  </a:tcPr>
                </a:tc>
                <a:extLst>
                  <a:ext uri="{0D108BD9-81ED-4DB2-BD59-A6C34878D82A}">
                    <a16:rowId xmlns:a16="http://schemas.microsoft.com/office/drawing/2014/main" val="2224300719"/>
                  </a:ext>
                </a:extLst>
              </a:tr>
              <a:tr h="955246">
                <a:tc>
                  <a:txBody>
                    <a:bodyPr/>
                    <a:lstStyle/>
                    <a:p>
                      <a:r>
                        <a:rPr lang="en-US" dirty="0"/>
                        <a:t>Assembly Expenses</a:t>
                      </a:r>
                    </a:p>
                  </a:txBody>
                  <a:tcPr>
                    <a:noFill/>
                  </a:tcPr>
                </a:tc>
                <a:tc>
                  <a:txBody>
                    <a:bodyPr/>
                    <a:lstStyle/>
                    <a:p>
                      <a:endParaRPr lang="en-US" dirty="0"/>
                    </a:p>
                    <a:p>
                      <a:r>
                        <a:rPr lang="en-US" dirty="0"/>
                        <a:t>15,047.94</a:t>
                      </a:r>
                    </a:p>
                  </a:txBody>
                  <a:tcPr>
                    <a:noFill/>
                  </a:tcPr>
                </a:tc>
                <a:tc>
                  <a:txBody>
                    <a:bodyPr/>
                    <a:lstStyle/>
                    <a:p>
                      <a:endParaRPr lang="en-US" dirty="0"/>
                    </a:p>
                    <a:p>
                      <a:r>
                        <a:rPr lang="en-US" dirty="0"/>
                        <a:t>801.85</a:t>
                      </a:r>
                    </a:p>
                  </a:txBody>
                  <a:tcPr>
                    <a:noFill/>
                  </a:tcPr>
                </a:tc>
                <a:tc>
                  <a:txBody>
                    <a:bodyPr/>
                    <a:lstStyle/>
                    <a:p>
                      <a:endParaRPr lang="en-US" dirty="0"/>
                    </a:p>
                    <a:p>
                      <a:r>
                        <a:rPr lang="en-US" dirty="0"/>
                        <a:t>2,194.35</a:t>
                      </a:r>
                    </a:p>
                  </a:txBody>
                  <a:tcPr>
                    <a:noFill/>
                  </a:tcPr>
                </a:tc>
                <a:tc>
                  <a:txBody>
                    <a:bodyPr/>
                    <a:lstStyle/>
                    <a:p>
                      <a:endParaRPr lang="en-US" dirty="0"/>
                    </a:p>
                    <a:p>
                      <a:r>
                        <a:rPr lang="en-US" dirty="0"/>
                        <a:t>8,395.94</a:t>
                      </a:r>
                    </a:p>
                    <a:p>
                      <a:endParaRPr lang="en-US" dirty="0"/>
                    </a:p>
                    <a:p>
                      <a:endParaRPr lang="en-US" dirty="0"/>
                    </a:p>
                  </a:txBody>
                  <a:tcPr>
                    <a:noFill/>
                  </a:tcPr>
                </a:tc>
                <a:extLst>
                  <a:ext uri="{0D108BD9-81ED-4DB2-BD59-A6C34878D82A}">
                    <a16:rowId xmlns:a16="http://schemas.microsoft.com/office/drawing/2014/main" val="235210617"/>
                  </a:ext>
                </a:extLst>
              </a:tr>
              <a:tr h="1175687">
                <a:tc>
                  <a:txBody>
                    <a:bodyPr/>
                    <a:lstStyle/>
                    <a:p>
                      <a:r>
                        <a:rPr lang="en-US" dirty="0"/>
                        <a:t>Net Assembly</a:t>
                      </a:r>
                    </a:p>
                    <a:p>
                      <a:r>
                        <a:rPr lang="en-US" dirty="0"/>
                        <a:t>Income</a:t>
                      </a:r>
                    </a:p>
                  </a:txBody>
                  <a:tcPr>
                    <a:noFill/>
                  </a:tcPr>
                </a:tc>
                <a:tc>
                  <a:txBody>
                    <a:bodyPr/>
                    <a:lstStyle/>
                    <a:p>
                      <a:endParaRPr lang="en-US" dirty="0"/>
                    </a:p>
                    <a:p>
                      <a:r>
                        <a:rPr lang="en-US" dirty="0"/>
                        <a:t>(8,052.55)</a:t>
                      </a:r>
                    </a:p>
                  </a:txBody>
                  <a:tcPr>
                    <a:noFill/>
                  </a:tcPr>
                </a:tc>
                <a:tc>
                  <a:txBody>
                    <a:bodyPr/>
                    <a:lstStyle/>
                    <a:p>
                      <a:endParaRPr lang="en-US" dirty="0"/>
                    </a:p>
                    <a:p>
                      <a:r>
                        <a:rPr lang="en-US" dirty="0"/>
                        <a:t>5,489.43</a:t>
                      </a:r>
                    </a:p>
                  </a:txBody>
                  <a:tcPr>
                    <a:noFill/>
                  </a:tcPr>
                </a:tc>
                <a:tc>
                  <a:txBody>
                    <a:bodyPr/>
                    <a:lstStyle/>
                    <a:p>
                      <a:endParaRPr lang="en-US" dirty="0"/>
                    </a:p>
                    <a:p>
                      <a:r>
                        <a:rPr lang="en-US" dirty="0"/>
                        <a:t>5,127.82</a:t>
                      </a:r>
                    </a:p>
                  </a:txBody>
                  <a:tcPr>
                    <a:noFill/>
                  </a:tcPr>
                </a:tc>
                <a:tc>
                  <a:txBody>
                    <a:bodyPr/>
                    <a:lstStyle/>
                    <a:p>
                      <a:endParaRPr lang="en-US" dirty="0"/>
                    </a:p>
                    <a:p>
                      <a:r>
                        <a:rPr lang="en-US" dirty="0"/>
                        <a:t>11,037.39</a:t>
                      </a:r>
                    </a:p>
                    <a:p>
                      <a:endParaRPr lang="en-US" dirty="0"/>
                    </a:p>
                    <a:p>
                      <a:endParaRPr lang="en-US" dirty="0"/>
                    </a:p>
                    <a:p>
                      <a:endParaRPr lang="en-US" dirty="0"/>
                    </a:p>
                  </a:txBody>
                  <a:tcPr>
                    <a:noFill/>
                  </a:tcPr>
                </a:tc>
                <a:extLst>
                  <a:ext uri="{0D108BD9-81ED-4DB2-BD59-A6C34878D82A}">
                    <a16:rowId xmlns:a16="http://schemas.microsoft.com/office/drawing/2014/main" val="354138185"/>
                  </a:ext>
                </a:extLst>
              </a:tr>
            </a:tbl>
          </a:graphicData>
        </a:graphic>
      </p:graphicFrame>
      <p:sp>
        <p:nvSpPr>
          <p:cNvPr id="2" name="TextBox 1">
            <a:extLst>
              <a:ext uri="{FF2B5EF4-FFF2-40B4-BE49-F238E27FC236}">
                <a16:creationId xmlns:a16="http://schemas.microsoft.com/office/drawing/2014/main" id="{D6EA6E11-DEB9-AEA7-FAE3-FC26E3684BA5}"/>
              </a:ext>
            </a:extLst>
          </p:cNvPr>
          <p:cNvSpPr txBox="1"/>
          <p:nvPr/>
        </p:nvSpPr>
        <p:spPr>
          <a:xfrm>
            <a:off x="1056762" y="4243473"/>
            <a:ext cx="10655224" cy="2031325"/>
          </a:xfrm>
          <a:prstGeom prst="rect">
            <a:avLst/>
          </a:prstGeom>
          <a:noFill/>
        </p:spPr>
        <p:txBody>
          <a:bodyPr wrap="square" rtlCol="0">
            <a:spAutoFit/>
          </a:bodyPr>
          <a:lstStyle/>
          <a:p>
            <a:r>
              <a:rPr lang="en-US" dirty="0"/>
              <a:t>A meeting of GR’s for the purpose of electing a Delegate and AWSC committee, and to receive and distribute reports on the Area.  A typical Area budget might include: Rent for Area meeting rooms, allowances for Travel and Lodging for AWSC members, Delegates Equalized Expense, incidental expenses and Area contribution to the WSO.  The Group and Districts contributions to the Area are for this purpose.  Out of the 4 last years, we have not only covered our expenses but have had a net profit.  At this time, the committee believes that the area is fully self supporting through its own contributions.</a:t>
            </a:r>
          </a:p>
        </p:txBody>
      </p:sp>
      <p:sp>
        <p:nvSpPr>
          <p:cNvPr id="3" name="TextBox 2">
            <a:extLst>
              <a:ext uri="{FF2B5EF4-FFF2-40B4-BE49-F238E27FC236}">
                <a16:creationId xmlns:a16="http://schemas.microsoft.com/office/drawing/2014/main" id="{E3B65964-F4DE-A376-D6BB-745FCBE66214}"/>
              </a:ext>
            </a:extLst>
          </p:cNvPr>
          <p:cNvSpPr txBox="1"/>
          <p:nvPr/>
        </p:nvSpPr>
        <p:spPr>
          <a:xfrm>
            <a:off x="958204" y="416134"/>
            <a:ext cx="10983750" cy="369332"/>
          </a:xfrm>
          <a:prstGeom prst="rect">
            <a:avLst/>
          </a:prstGeom>
          <a:noFill/>
        </p:spPr>
        <p:txBody>
          <a:bodyPr wrap="square" rtlCol="0">
            <a:spAutoFit/>
          </a:bodyPr>
          <a:lstStyle/>
          <a:p>
            <a:r>
              <a:rPr lang="en-US" dirty="0"/>
              <a:t>Financial Aspect of Charge</a:t>
            </a:r>
          </a:p>
        </p:txBody>
      </p:sp>
    </p:spTree>
    <p:extLst>
      <p:ext uri="{BB962C8B-B14F-4D97-AF65-F5344CB8AC3E}">
        <p14:creationId xmlns:p14="http://schemas.microsoft.com/office/powerpoint/2010/main" val="221286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EB0364-2407-25EC-64E7-D0FC4EEC1104}"/>
              </a:ext>
            </a:extLst>
          </p:cNvPr>
          <p:cNvSpPr txBox="1"/>
          <p:nvPr/>
        </p:nvSpPr>
        <p:spPr>
          <a:xfrm>
            <a:off x="514692" y="432560"/>
            <a:ext cx="11164441" cy="3693319"/>
          </a:xfrm>
          <a:prstGeom prst="rect">
            <a:avLst/>
          </a:prstGeom>
          <a:noFill/>
        </p:spPr>
        <p:txBody>
          <a:bodyPr wrap="square" rtlCol="0">
            <a:spAutoFit/>
          </a:bodyPr>
          <a:lstStyle/>
          <a:p>
            <a:r>
              <a:rPr lang="en-US" sz="2000" b="1" dirty="0"/>
              <a:t>Recommendations</a:t>
            </a:r>
          </a:p>
          <a:p>
            <a:endParaRPr lang="en-US" dirty="0"/>
          </a:p>
          <a:p>
            <a:pPr marL="285750" indent="-285750">
              <a:buFontTx/>
              <a:buChar char="-"/>
            </a:pPr>
            <a:r>
              <a:rPr lang="en-US" dirty="0"/>
              <a:t>To further explore other options addressing the needs of our rural/smaller groups to include their participation at assembly.</a:t>
            </a:r>
          </a:p>
          <a:p>
            <a:pPr marL="285750" indent="-285750">
              <a:buFontTx/>
              <a:buChar char="-"/>
            </a:pPr>
            <a:endParaRPr lang="en-US" dirty="0"/>
          </a:p>
          <a:p>
            <a:pPr marL="285750" indent="-285750">
              <a:buFontTx/>
              <a:buChar char="-"/>
            </a:pPr>
            <a:r>
              <a:rPr lang="en-US" dirty="0"/>
              <a:t>To continue to address inclusivity and participation through technological means.</a:t>
            </a:r>
          </a:p>
          <a:p>
            <a:pPr marL="285750" indent="-285750">
              <a:buFontTx/>
              <a:buChar char="-"/>
            </a:pPr>
            <a:endParaRPr lang="en-US" dirty="0"/>
          </a:p>
          <a:p>
            <a:pPr marL="285750" indent="-285750">
              <a:buFontTx/>
              <a:buChar char="-"/>
            </a:pPr>
            <a:endParaRPr lang="en-US" dirty="0"/>
          </a:p>
          <a:p>
            <a:pPr marL="285750" indent="-285750">
              <a:buFontTx/>
              <a:buChar char="-"/>
            </a:pPr>
            <a:r>
              <a:rPr lang="en-US" dirty="0"/>
              <a:t>To disband this Thought Force and to form a Thought or Task Force exploring Hybrid Assemblies.</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pic>
        <p:nvPicPr>
          <p:cNvPr id="4" name="Picture 3" descr="Group of students working in library">
            <a:extLst>
              <a:ext uri="{FF2B5EF4-FFF2-40B4-BE49-F238E27FC236}">
                <a16:creationId xmlns:a16="http://schemas.microsoft.com/office/drawing/2014/main" id="{7650B565-9EF0-CF0F-B237-05D2C629A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698" y="3422042"/>
            <a:ext cx="4957720" cy="3304340"/>
          </a:xfrm>
          <a:prstGeom prst="rect">
            <a:avLst/>
          </a:prstGeom>
        </p:spPr>
      </p:pic>
    </p:spTree>
    <p:extLst>
      <p:ext uri="{BB962C8B-B14F-4D97-AF65-F5344CB8AC3E}">
        <p14:creationId xmlns:p14="http://schemas.microsoft.com/office/powerpoint/2010/main" val="3998790896"/>
      </p:ext>
    </p:extLst>
  </p:cSld>
  <p:clrMapOvr>
    <a:masterClrMapping/>
  </p:clrMapOvr>
</p:sld>
</file>

<file path=ppt/theme/theme1.xml><?xml version="1.0" encoding="utf-8"?>
<a:theme xmlns:a="http://schemas.openxmlformats.org/drawingml/2006/main" name="HeadlinesVTI">
  <a:themeElements>
    <a:clrScheme name="AnalogousFromRegularSeedLeftStep">
      <a:dk1>
        <a:srgbClr val="000000"/>
      </a:dk1>
      <a:lt1>
        <a:srgbClr val="FFFFFF"/>
      </a:lt1>
      <a:dk2>
        <a:srgbClr val="1B1D33"/>
      </a:dk2>
      <a:lt2>
        <a:srgbClr val="F0F3F2"/>
      </a:lt2>
      <a:accent1>
        <a:srgbClr val="E7297B"/>
      </a:accent1>
      <a:accent2>
        <a:srgbClr val="D517B8"/>
      </a:accent2>
      <a:accent3>
        <a:srgbClr val="B529E7"/>
      </a:accent3>
      <a:accent4>
        <a:srgbClr val="591ED6"/>
      </a:accent4>
      <a:accent5>
        <a:srgbClr val="293BE7"/>
      </a:accent5>
      <a:accent6>
        <a:srgbClr val="1779D5"/>
      </a:accent6>
      <a:hlink>
        <a:srgbClr val="349E70"/>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5258</TotalTime>
  <Words>708</Words>
  <Application>Microsoft Office PowerPoint</Application>
  <PresentationFormat>Widescreen</PresentationFormat>
  <Paragraphs>98</Paragraphs>
  <Slides>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Calibri</vt:lpstr>
      <vt:lpstr>Sitka Banner</vt:lpstr>
      <vt:lpstr>Wingdings</vt:lpstr>
      <vt:lpstr>HeadlinesVTI</vt:lpstr>
      <vt:lpstr>Thought Force</vt:lpstr>
      <vt:lpstr>Thought Force Charge </vt:lpstr>
      <vt:lpstr>What do we know? What do we wish we knew?</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 Force</dc:title>
  <dc:creator>DEBBE PANGBURN</dc:creator>
  <cp:lastModifiedBy>DEBBE PANGBURN</cp:lastModifiedBy>
  <cp:revision>7</cp:revision>
  <dcterms:created xsi:type="dcterms:W3CDTF">2022-07-06T17:12:04Z</dcterms:created>
  <dcterms:modified xsi:type="dcterms:W3CDTF">2023-01-11T04:00:34Z</dcterms:modified>
</cp:coreProperties>
</file>