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Play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8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d1284f9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9d1284f9d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0" tIns="45550" rIns="91100" bIns="45550" anchor="t" anchorCtr="0">
            <a:noAutofit/>
          </a:bodyPr>
          <a:lstStyle/>
          <a:p>
            <a:pPr marL="16510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"/>
              <a:t>Equalized Expense:</a:t>
            </a:r>
            <a:endParaRPr/>
          </a:p>
          <a:p>
            <a:pPr marL="622300" lvl="1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"/>
              <a:t>Like WSC, some Areas pay the full expense, some pay the equalized expense and some pay less?</a:t>
            </a:r>
            <a:endParaRPr/>
          </a:p>
          <a:p>
            <a:pPr marL="622300" lvl="1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"/>
              <a:t>Tradition 7 – What other ideas do we have to be fully self-supporting?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&lt;&lt; CLICK &gt;&gt;</a:t>
            </a:r>
            <a:endParaRPr/>
          </a:p>
        </p:txBody>
      </p:sp>
      <p:sp>
        <p:nvSpPr>
          <p:cNvPr id="59" name="Google Shape;59;g29d1284f9d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0" tIns="45550" rIns="91100" bIns="455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sz="1300"/>
              <a:t>1</a:t>
            </a:fld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9d1284f9d8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29d1284f9d8_0_9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0" tIns="45550" rIns="91100" bIns="45550" anchor="t" anchorCtr="0">
            <a:noAutofit/>
          </a:bodyPr>
          <a:lstStyle/>
          <a:p>
            <a:pPr marL="16510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"/>
              <a:t>Equalized Expense:</a:t>
            </a:r>
            <a:endParaRPr/>
          </a:p>
          <a:p>
            <a:pPr marL="622300" lvl="1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"/>
              <a:t>Like WSC, some Areas pay the full expense, some pay the equalized expense and some pay less?</a:t>
            </a:r>
            <a:endParaRPr/>
          </a:p>
          <a:p>
            <a:pPr marL="622300" lvl="1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"/>
              <a:t>Tradition 7 – What other ideas do we have to be fully self-supporting?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&lt;&lt; CLICK &gt;&gt;</a:t>
            </a:r>
            <a:endParaRPr/>
          </a:p>
        </p:txBody>
      </p:sp>
      <p:sp>
        <p:nvSpPr>
          <p:cNvPr id="69" name="Google Shape;69;g29d1284f9d8_0_9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0" tIns="45550" rIns="91100" bIns="455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" sz="1300"/>
              <a:t>2</a:t>
            </a:fld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1028700"/>
            <a:ext cx="7772400" cy="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5799" y="2140027"/>
            <a:ext cx="7772400" cy="23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0480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1pPr>
            <a:lvl2pPr marL="914400" lvl="1" indent="-2286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2pPr>
            <a:lvl3pPr marL="1371600" lvl="2" indent="-3048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3pPr>
            <a:lvl4pPr marL="1828800" lvl="3" indent="-2286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4pPr>
            <a:lvl5pPr marL="2286000" lvl="4" indent="-3048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84471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5075717" y="4767263"/>
            <a:ext cx="3030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105996" y="4767263"/>
            <a:ext cx="54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685800" y="1028700"/>
            <a:ext cx="77724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27498"/>
              </a:buClr>
              <a:buSzPts val="3000"/>
              <a:buFont typeface="Play"/>
              <a:buNone/>
            </a:pPr>
            <a:r>
              <a:rPr lang="en">
                <a:solidFill>
                  <a:srgbClr val="527498"/>
                </a:solidFill>
              </a:rPr>
              <a:t>Finances - What if we budget differently?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114301" y="2140027"/>
            <a:ext cx="4457700" cy="28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34290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endParaRPr sz="1800" b="1" u="sng"/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rPr lang="en" sz="1800" b="1" u="sng"/>
              <a:t>What if we budget differently?  -&gt;  </a:t>
            </a:r>
            <a:endParaRPr/>
          </a:p>
          <a:p>
            <a:pPr marL="685800" lvl="0" indent="-2794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800"/>
              <a:buChar char="➔"/>
            </a:pPr>
            <a:r>
              <a:rPr lang="en" sz="1800" b="1" u="sng"/>
              <a:t>What does the chair I’m sitting in cost?</a:t>
            </a:r>
            <a:endParaRPr sz="1800" b="1" u="sng"/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endParaRPr sz="1800" b="1" u="sng"/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rPr lang="en" sz="1800" b="1" u="sng"/>
              <a:t>**** This budget may differ by group depending on attendance.</a:t>
            </a:r>
            <a:endParaRPr/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Play"/>
              <a:buNone/>
            </a:pPr>
            <a:endParaRPr sz="2000" b="1" u="sng"/>
          </a:p>
        </p:txBody>
      </p:sp>
      <p:sp>
        <p:nvSpPr>
          <p:cNvPr id="63" name="Google Shape;63;p14"/>
          <p:cNvSpPr txBox="1"/>
          <p:nvPr/>
        </p:nvSpPr>
        <p:spPr>
          <a:xfrm>
            <a:off x="4267200" y="2140025"/>
            <a:ext cx="4876800" cy="30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55000" lnSpcReduction="20000"/>
          </a:bodyPr>
          <a:lstStyle/>
          <a:p>
            <a:pPr marL="342900" marR="0" lvl="1" indent="1143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 Annual 	Week 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WSO	 $321.00 	 $6.17 	15%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Area	 $117.65 	 $2.26 	5%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District	 $283.80 	 $5.46 	13%       Groups / District    </a:t>
            </a:r>
            <a:r>
              <a:rPr lang="en" sz="2000" b="1" dirty="0">
                <a:solidFill>
                  <a:schemeClr val="dk1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5</a:t>
            </a:r>
            <a:endParaRPr sz="2000" b="1" dirty="0">
              <a:solidFill>
                <a:schemeClr val="dk1"/>
              </a:solidFill>
              <a:highlight>
                <a:srgbClr val="FFFF00"/>
              </a:highlight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AIS	 $100.00 	 $1.92 	5%	</a:t>
            </a: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u="sng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Group	 $1,350.00 	 $25.96 	62%</a:t>
            </a:r>
            <a:endParaRPr sz="2000" b="1" u="sng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TOTAL	 $2,172.45 	 $41.78 	100%				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What does my seat cost?	</a:t>
            </a:r>
            <a:r>
              <a:rPr lang="en" sz="2000" b="1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</a:t>
            </a: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		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Avg members/week	 </a:t>
            </a:r>
            <a:r>
              <a:rPr lang="en" sz="2000" b="1" dirty="0">
                <a:solidFill>
                  <a:schemeClr val="dk1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10.00</a:t>
            </a: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	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	</a:t>
            </a:r>
            <a:r>
              <a:rPr lang="en" sz="2000" b="1" dirty="0">
                <a:solidFill>
                  <a:schemeClr val="dk1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 $4.18 	</a:t>
            </a: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4968719" y="4777459"/>
            <a:ext cx="36069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* Sample budget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105996" y="4767263"/>
            <a:ext cx="54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685800" y="1028700"/>
            <a:ext cx="77724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27498"/>
              </a:buClr>
              <a:buSzPts val="3000"/>
              <a:buFont typeface="Play"/>
              <a:buNone/>
            </a:pPr>
            <a:r>
              <a:rPr lang="en">
                <a:solidFill>
                  <a:srgbClr val="527498"/>
                </a:solidFill>
              </a:rPr>
              <a:t>Finances - How much to donate to links?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14301" y="2140027"/>
            <a:ext cx="4457700" cy="28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34290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endParaRPr sz="1800" b="1" u="sng" dirty="0"/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rPr lang="en" sz="1800" b="1" u="sng" dirty="0"/>
              <a:t>What if we budget differently?  -&gt;  </a:t>
            </a:r>
            <a:endParaRPr dirty="0"/>
          </a:p>
          <a:p>
            <a:pPr marL="685800" lvl="0" indent="-2794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800"/>
              <a:buChar char="➔"/>
            </a:pPr>
            <a:r>
              <a:rPr lang="en-US" sz="1800" b="1" u="sng" dirty="0"/>
              <a:t>What % should my group give?</a:t>
            </a:r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endParaRPr sz="1800" b="1" u="sng" dirty="0"/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rPr lang="en" sz="1800" b="1" u="sng" dirty="0"/>
              <a:t>**** This budget may differ by group depending on attendance.</a:t>
            </a:r>
            <a:endParaRPr dirty="0"/>
          </a:p>
          <a:p>
            <a:pPr marL="342900" lvl="1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Play"/>
              <a:buNone/>
            </a:pPr>
            <a:endParaRPr sz="2000" b="1" u="sng" dirty="0"/>
          </a:p>
        </p:txBody>
      </p:sp>
      <p:sp>
        <p:nvSpPr>
          <p:cNvPr id="73" name="Google Shape;73;p15"/>
          <p:cNvSpPr txBox="1"/>
          <p:nvPr/>
        </p:nvSpPr>
        <p:spPr>
          <a:xfrm>
            <a:off x="4267200" y="2140025"/>
            <a:ext cx="4876800" cy="30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55000" lnSpcReduction="20000"/>
          </a:bodyPr>
          <a:lstStyle/>
          <a:p>
            <a:pPr marL="342900" marR="0" lvl="1" indent="1143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 Annual 	Week 	</a:t>
            </a:r>
          </a:p>
          <a:p>
            <a:pPr marL="342900" marR="0" lvl="1" indent="1143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	</a:t>
            </a: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WSO	 $321.00 	 $6.17 	39%		</a:t>
            </a: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Area	 $117.65 	 $2.26 	14%		</a:t>
            </a: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District	 $283.80 	 $5.46 	35%       Groups / District    </a:t>
            </a:r>
            <a:r>
              <a:rPr lang="en-US" sz="2000" b="1" dirty="0">
                <a:solidFill>
                  <a:schemeClr val="dk1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5</a:t>
            </a: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AIS	 $100.00 	 $1.92 	12%	</a:t>
            </a: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u="sng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Group	 $0 	       $0	0%</a:t>
            </a: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-US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TOTAL	 $2,172.45 	 $	100%</a:t>
            </a: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	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What does my seat cost?				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Avg members/week	 </a:t>
            </a:r>
            <a:r>
              <a:rPr lang="en" sz="2000" b="1" dirty="0">
                <a:solidFill>
                  <a:schemeClr val="dk1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10.00</a:t>
            </a: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 	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marL="3429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000"/>
              <a:buFont typeface="Play"/>
              <a:buNone/>
            </a:pP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	</a:t>
            </a:r>
            <a:r>
              <a:rPr lang="en" sz="2000" b="1" dirty="0">
                <a:solidFill>
                  <a:schemeClr val="dk1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 $1.58 	</a:t>
            </a:r>
            <a:r>
              <a:rPr lang="en" sz="2000" b="1" dirty="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				</a:t>
            </a:r>
            <a:endParaRPr sz="2000" b="1" dirty="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968719" y="4777459"/>
            <a:ext cx="36069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* Sample budget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105996" y="4767263"/>
            <a:ext cx="54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On-screen Show (16:9)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Play</vt:lpstr>
      <vt:lpstr>Simple Light</vt:lpstr>
      <vt:lpstr>Finances - What if we budget differently?</vt:lpstr>
      <vt:lpstr>Finances - How much to donate to links?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Finances - What if we budget differently?</dc:title>
  <cp:lastModifiedBy>Kari Oliver</cp:lastModifiedBy>
  <cp:revision>1</cp:revision>
  <dcterms:modified xsi:type="dcterms:W3CDTF">2023-11-19T16:01:48Z</dcterms:modified>
</cp:coreProperties>
</file>