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0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Income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Assembly Collection</c:v>
                </c:pt>
                <c:pt idx="1">
                  <c:v>Brithday Donations</c:v>
                </c:pt>
                <c:pt idx="2">
                  <c:v>Day In Al-Anon</c:v>
                </c:pt>
                <c:pt idx="3">
                  <c:v>District Donations</c:v>
                </c:pt>
                <c:pt idx="4">
                  <c:v>Group Donations</c:v>
                </c:pt>
                <c:pt idx="5">
                  <c:v>Weekend In Al-Anon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3856</c:v>
                </c:pt>
                <c:pt idx="1">
                  <c:v>127</c:v>
                </c:pt>
                <c:pt idx="2">
                  <c:v>1125</c:v>
                </c:pt>
                <c:pt idx="3">
                  <c:v>4141</c:v>
                </c:pt>
                <c:pt idx="4">
                  <c:v>21145</c:v>
                </c:pt>
                <c:pt idx="5">
                  <c:v>1235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1F-4D78-9567-83BAFC8D088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Assembly Collection</c:v>
                </c:pt>
                <c:pt idx="1">
                  <c:v>Brithday Donations</c:v>
                </c:pt>
                <c:pt idx="2">
                  <c:v>Day In Al-Anon</c:v>
                </c:pt>
                <c:pt idx="3">
                  <c:v>District Donations</c:v>
                </c:pt>
                <c:pt idx="4">
                  <c:v>Group Donations</c:v>
                </c:pt>
                <c:pt idx="5">
                  <c:v>Weekend In Al-Anon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4000</c:v>
                </c:pt>
                <c:pt idx="1">
                  <c:v>250</c:v>
                </c:pt>
                <c:pt idx="2">
                  <c:v>500</c:v>
                </c:pt>
                <c:pt idx="3">
                  <c:v>4500</c:v>
                </c:pt>
                <c:pt idx="4">
                  <c:v>25000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1F-4D78-9567-83BAFC8D08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361488"/>
        <c:axId val="372362928"/>
      </c:barChart>
      <c:catAx>
        <c:axId val="37236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362928"/>
        <c:crosses val="autoZero"/>
        <c:auto val="1"/>
        <c:lblAlgn val="ctr"/>
        <c:lblOffset val="100"/>
        <c:noMultiLvlLbl val="0"/>
      </c:catAx>
      <c:valAx>
        <c:axId val="372362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361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Expenses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7884761687397771E-2"/>
          <c:y val="0.13435982219721843"/>
          <c:w val="0.92883021415801281"/>
          <c:h val="0.71045388797652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Coord &amp; Event Chairs</c:v>
                </c:pt>
                <c:pt idx="1">
                  <c:v>Assembly Expenses</c:v>
                </c:pt>
                <c:pt idx="2">
                  <c:v>Officer Expenses</c:v>
                </c:pt>
                <c:pt idx="3">
                  <c:v>Archive Rent</c:v>
                </c:pt>
                <c:pt idx="4">
                  <c:v>SWRDM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52</c:v>
                </c:pt>
                <c:pt idx="1">
                  <c:v>12769</c:v>
                </c:pt>
                <c:pt idx="2">
                  <c:v>382</c:v>
                </c:pt>
                <c:pt idx="3">
                  <c:v>2982</c:v>
                </c:pt>
                <c:pt idx="4">
                  <c:v>3665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FA-48C7-85D7-3D138A5A79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Coord &amp; Event Chairs</c:v>
                </c:pt>
                <c:pt idx="1">
                  <c:v>Assembly Expenses</c:v>
                </c:pt>
                <c:pt idx="2">
                  <c:v>Officer Expenses</c:v>
                </c:pt>
                <c:pt idx="3">
                  <c:v>Archive Rent</c:v>
                </c:pt>
                <c:pt idx="4">
                  <c:v>SWRDM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250</c:v>
                </c:pt>
                <c:pt idx="1">
                  <c:v>17400</c:v>
                </c:pt>
                <c:pt idx="2">
                  <c:v>1750</c:v>
                </c:pt>
                <c:pt idx="3">
                  <c:v>3275</c:v>
                </c:pt>
                <c:pt idx="4">
                  <c:v>4830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FA-48C7-85D7-3D138A5A79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3562480"/>
        <c:axId val="443565000"/>
      </c:barChart>
      <c:catAx>
        <c:axId val="44356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565000"/>
        <c:crosses val="autoZero"/>
        <c:auto val="1"/>
        <c:lblAlgn val="ctr"/>
        <c:lblOffset val="100"/>
        <c:noMultiLvlLbl val="0"/>
      </c:catAx>
      <c:valAx>
        <c:axId val="443565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56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172-7C34-4F81-8B1B-0930760230D6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C74F96-B1C0-42DE-B7AA-BD71934B33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1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172-7C34-4F81-8B1B-0930760230D6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C74F96-B1C0-42DE-B7AA-BD71934B33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6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172-7C34-4F81-8B1B-0930760230D6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C74F96-B1C0-42DE-B7AA-BD71934B33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436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172-7C34-4F81-8B1B-0930760230D6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C74F96-B1C0-42DE-B7AA-BD71934B33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908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172-7C34-4F81-8B1B-0930760230D6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C74F96-B1C0-42DE-B7AA-BD71934B33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5592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172-7C34-4F81-8B1B-0930760230D6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C74F96-B1C0-42DE-B7AA-BD71934B33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038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172-7C34-4F81-8B1B-0930760230D6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4F96-B1C0-42DE-B7AA-BD71934B33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80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172-7C34-4F81-8B1B-0930760230D6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4F96-B1C0-42DE-B7AA-BD71934B33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8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172-7C34-4F81-8B1B-0930760230D6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4F96-B1C0-42DE-B7AA-BD71934B33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8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172-7C34-4F81-8B1B-0930760230D6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C74F96-B1C0-42DE-B7AA-BD71934B33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9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172-7C34-4F81-8B1B-0930760230D6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C74F96-B1C0-42DE-B7AA-BD71934B33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53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172-7C34-4F81-8B1B-0930760230D6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C74F96-B1C0-42DE-B7AA-BD71934B33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68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172-7C34-4F81-8B1B-0930760230D6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4F96-B1C0-42DE-B7AA-BD71934B33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11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172-7C34-4F81-8B1B-0930760230D6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4F96-B1C0-42DE-B7AA-BD71934B33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08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172-7C34-4F81-8B1B-0930760230D6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4F96-B1C0-42DE-B7AA-BD71934B33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8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8172-7C34-4F81-8B1B-0930760230D6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C74F96-B1C0-42DE-B7AA-BD71934B33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6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8172-7C34-4F81-8B1B-0930760230D6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C74F96-B1C0-42DE-B7AA-BD71934B33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71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D61F-6319-91BC-5A12-4023EF8880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2023</a:t>
            </a:r>
            <a:br>
              <a:rPr lang="en-US" dirty="0"/>
            </a:br>
            <a:r>
              <a:rPr lang="en-US" dirty="0"/>
              <a:t>Financial Review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C8DAF8-3659-6A2F-DE57-FB735BA144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23, 2024</a:t>
            </a:r>
          </a:p>
          <a:p>
            <a:r>
              <a:rPr lang="en-US" dirty="0"/>
              <a:t>Spring Assembly – Grand Junction, CO</a:t>
            </a:r>
          </a:p>
        </p:txBody>
      </p:sp>
    </p:spTree>
    <p:extLst>
      <p:ext uri="{BB962C8B-B14F-4D97-AF65-F5344CB8AC3E}">
        <p14:creationId xmlns:p14="http://schemas.microsoft.com/office/powerpoint/2010/main" val="2895181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F803B-F43C-60D0-1215-77AC291ED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2023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D81350F-02AE-7A27-C8B1-85B9A26820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565393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972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58CA3-306A-02AC-ADEB-0F87D9D6E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8884"/>
          </a:xfrm>
        </p:spPr>
        <p:txBody>
          <a:bodyPr/>
          <a:lstStyle/>
          <a:p>
            <a:pPr algn="ctr"/>
            <a:r>
              <a:rPr lang="en-US" dirty="0"/>
              <a:t>2023 Income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B85BA6-BA31-34D2-BE4A-7696F228BE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40200"/>
              </p:ext>
            </p:extLst>
          </p:nvPr>
        </p:nvGraphicFramePr>
        <p:xfrm>
          <a:off x="946297" y="1244010"/>
          <a:ext cx="9255998" cy="5092999"/>
        </p:xfrm>
        <a:graphic>
          <a:graphicData uri="http://schemas.openxmlformats.org/drawingml/2006/table">
            <a:tbl>
              <a:tblPr/>
              <a:tblGrid>
                <a:gridCol w="3566888">
                  <a:extLst>
                    <a:ext uri="{9D8B030D-6E8A-4147-A177-3AD203B41FA5}">
                      <a16:colId xmlns:a16="http://schemas.microsoft.com/office/drawing/2014/main" val="4007749175"/>
                    </a:ext>
                  </a:extLst>
                </a:gridCol>
                <a:gridCol w="1281559">
                  <a:extLst>
                    <a:ext uri="{9D8B030D-6E8A-4147-A177-3AD203B41FA5}">
                      <a16:colId xmlns:a16="http://schemas.microsoft.com/office/drawing/2014/main" val="1150661103"/>
                    </a:ext>
                  </a:extLst>
                </a:gridCol>
                <a:gridCol w="1407613">
                  <a:extLst>
                    <a:ext uri="{9D8B030D-6E8A-4147-A177-3AD203B41FA5}">
                      <a16:colId xmlns:a16="http://schemas.microsoft.com/office/drawing/2014/main" val="4189038986"/>
                    </a:ext>
                  </a:extLst>
                </a:gridCol>
                <a:gridCol w="1239838">
                  <a:extLst>
                    <a:ext uri="{9D8B030D-6E8A-4147-A177-3AD203B41FA5}">
                      <a16:colId xmlns:a16="http://schemas.microsoft.com/office/drawing/2014/main" val="1852983147"/>
                    </a:ext>
                  </a:extLst>
                </a:gridCol>
                <a:gridCol w="490213">
                  <a:extLst>
                    <a:ext uri="{9D8B030D-6E8A-4147-A177-3AD203B41FA5}">
                      <a16:colId xmlns:a16="http://schemas.microsoft.com/office/drawing/2014/main" val="1610926209"/>
                    </a:ext>
                  </a:extLst>
                </a:gridCol>
                <a:gridCol w="1269887">
                  <a:extLst>
                    <a:ext uri="{9D8B030D-6E8A-4147-A177-3AD203B41FA5}">
                      <a16:colId xmlns:a16="http://schemas.microsoft.com/office/drawing/2014/main" val="3128971896"/>
                    </a:ext>
                  </a:extLst>
                </a:gridCol>
              </a:tblGrid>
              <a:tr h="54008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Actual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Budget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Budget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753425"/>
                  </a:ext>
                </a:extLst>
              </a:tr>
              <a:tr h="27004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610503"/>
                  </a:ext>
                </a:extLst>
              </a:tr>
              <a:tr h="48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Assembly Collections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3,855.52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4,000.00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96.388%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088761"/>
                  </a:ext>
                </a:extLst>
              </a:tr>
              <a:tr h="27004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378819"/>
                  </a:ext>
                </a:extLst>
              </a:tr>
              <a:tr h="48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Birthday Donations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127.00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250.00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50.80%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966387"/>
                  </a:ext>
                </a:extLst>
              </a:tr>
              <a:tr h="27004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401136"/>
                  </a:ext>
                </a:extLst>
              </a:tr>
              <a:tr h="48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 In Al-Anon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1125.00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500.00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225.00%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188603"/>
                  </a:ext>
                </a:extLst>
              </a:tr>
              <a:tr h="27004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215127"/>
                  </a:ext>
                </a:extLst>
              </a:tr>
              <a:tr h="48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Donation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4,141.02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4,500.00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137.61%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001983"/>
                  </a:ext>
                </a:extLst>
              </a:tr>
              <a:tr h="27004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9694136"/>
                  </a:ext>
                </a:extLst>
              </a:tr>
              <a:tr h="48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Donations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21,145.30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25,000.00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84.58%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618960"/>
                  </a:ext>
                </a:extLst>
              </a:tr>
              <a:tr h="27004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606628"/>
                  </a:ext>
                </a:extLst>
              </a:tr>
              <a:tr h="48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Weekend In Al-Anon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1234.51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460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81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5CA75-66DC-3C27-41B3-39C555BEF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2023 Income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D3F0A-9999-70B4-49BC-967D33046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2023 Budgeted Income - $35,125.00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2023 Actual Income - $33,101.57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Difference - $&lt;2,023.43&gt;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Percent of Budget – 94.24%</a:t>
            </a:r>
          </a:p>
        </p:txBody>
      </p:sp>
    </p:spTree>
    <p:extLst>
      <p:ext uri="{BB962C8B-B14F-4D97-AF65-F5344CB8AC3E}">
        <p14:creationId xmlns:p14="http://schemas.microsoft.com/office/powerpoint/2010/main" val="4157942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52BE-3E56-EBFF-61FF-C773931D0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2023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962F3A1-ABA0-FDFD-B8E3-0C364B2AA1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203376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347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75C-6E8E-3F44-427E-AC643D901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2023 Expenses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68CD932-69A9-2F84-F95C-7F41038CB9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449528"/>
              </p:ext>
            </p:extLst>
          </p:nvPr>
        </p:nvGraphicFramePr>
        <p:xfrm>
          <a:off x="1222744" y="1307805"/>
          <a:ext cx="9664996" cy="4890977"/>
        </p:xfrm>
        <a:graphic>
          <a:graphicData uri="http://schemas.openxmlformats.org/drawingml/2006/table">
            <a:tbl>
              <a:tblPr/>
              <a:tblGrid>
                <a:gridCol w="3555156">
                  <a:extLst>
                    <a:ext uri="{9D8B030D-6E8A-4147-A177-3AD203B41FA5}">
                      <a16:colId xmlns:a16="http://schemas.microsoft.com/office/drawing/2014/main" val="1330581442"/>
                    </a:ext>
                  </a:extLst>
                </a:gridCol>
                <a:gridCol w="1786884">
                  <a:extLst>
                    <a:ext uri="{9D8B030D-6E8A-4147-A177-3AD203B41FA5}">
                      <a16:colId xmlns:a16="http://schemas.microsoft.com/office/drawing/2014/main" val="3232800295"/>
                    </a:ext>
                  </a:extLst>
                </a:gridCol>
                <a:gridCol w="893441">
                  <a:extLst>
                    <a:ext uri="{9D8B030D-6E8A-4147-A177-3AD203B41FA5}">
                      <a16:colId xmlns:a16="http://schemas.microsoft.com/office/drawing/2014/main" val="3348508919"/>
                    </a:ext>
                  </a:extLst>
                </a:gridCol>
                <a:gridCol w="1675205">
                  <a:extLst>
                    <a:ext uri="{9D8B030D-6E8A-4147-A177-3AD203B41FA5}">
                      <a16:colId xmlns:a16="http://schemas.microsoft.com/office/drawing/2014/main" val="646741367"/>
                    </a:ext>
                  </a:extLst>
                </a:gridCol>
                <a:gridCol w="488601">
                  <a:extLst>
                    <a:ext uri="{9D8B030D-6E8A-4147-A177-3AD203B41FA5}">
                      <a16:colId xmlns:a16="http://schemas.microsoft.com/office/drawing/2014/main" val="1255360623"/>
                    </a:ext>
                  </a:extLst>
                </a:gridCol>
                <a:gridCol w="1265709">
                  <a:extLst>
                    <a:ext uri="{9D8B030D-6E8A-4147-A177-3AD203B41FA5}">
                      <a16:colId xmlns:a16="http://schemas.microsoft.com/office/drawing/2014/main" val="3748080355"/>
                    </a:ext>
                  </a:extLst>
                </a:gridCol>
              </a:tblGrid>
              <a:tr h="609467"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Actual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Budget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Budget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204745"/>
                  </a:ext>
                </a:extLst>
              </a:tr>
              <a:tr h="304734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6908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Coordinators &amp; Event Chairs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2,065.58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3,825.00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54.00%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524444"/>
                  </a:ext>
                </a:extLst>
              </a:tr>
              <a:tr h="304734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710996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Assembly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12,769.14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17,400.00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73.39%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261762"/>
                  </a:ext>
                </a:extLst>
              </a:tr>
              <a:tr h="304734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284257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Officer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382.09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1,750.00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21.83%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4834244"/>
                  </a:ext>
                </a:extLst>
              </a:tr>
              <a:tr h="304734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880398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Archive Rent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2,982.00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3,275.00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91.05%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1667946"/>
                  </a:ext>
                </a:extLst>
              </a:tr>
              <a:tr h="304734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407674"/>
                  </a:ext>
                </a:extLst>
              </a:tr>
              <a:tr h="551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Southwest Regional Delegates Meeting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3,365.16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4,830.00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69.67%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86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218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F5874-01A3-EEAE-2FA5-A838E6905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2023 Expenses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DA866-C2E1-E387-38F9-CE8A655AF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2023 Budgeted Expenses - $41,742.10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2023 Actual Expenses - $29,326.60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Difference - $12,415.50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Percent of Budget – 70.26%</a:t>
            </a:r>
          </a:p>
        </p:txBody>
      </p:sp>
    </p:spTree>
    <p:extLst>
      <p:ext uri="{BB962C8B-B14F-4D97-AF65-F5344CB8AC3E}">
        <p14:creationId xmlns:p14="http://schemas.microsoft.com/office/powerpoint/2010/main" val="367886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22AD9-8C0F-2FFC-1726-D19FB8A13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2023</a:t>
            </a:r>
            <a:br>
              <a:rPr lang="en-US" dirty="0"/>
            </a:br>
            <a:r>
              <a:rPr lang="en-US" dirty="0"/>
              <a:t>Budget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86B29-0E5C-767A-A432-EF029E9EE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2023 Deficit Budget - $&lt;6,617.10)</a:t>
            </a:r>
          </a:p>
          <a:p>
            <a:r>
              <a:rPr lang="en-US" dirty="0"/>
              <a:t>2023 Actual Budget - $+3,774.97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2023 Net Budget Swing - $10,392.07</a:t>
            </a:r>
          </a:p>
        </p:txBody>
      </p:sp>
    </p:spTree>
    <p:extLst>
      <p:ext uri="{BB962C8B-B14F-4D97-AF65-F5344CB8AC3E}">
        <p14:creationId xmlns:p14="http://schemas.microsoft.com/office/powerpoint/2010/main" val="2947374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1F3A0-4723-051C-B3A2-C2F19BB4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DF7A3-175A-ACDD-20D0-B8C938D27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Thank you to our members, Groups, Districts, and Event Chairs/Committees for being so generous.</a:t>
            </a:r>
          </a:p>
          <a:p>
            <a:endParaRPr lang="en-US" dirty="0"/>
          </a:p>
          <a:p>
            <a:r>
              <a:rPr lang="en-US" dirty="0"/>
              <a:t>Thank you to our Officers and Coordinators for being wonderful examples with the use of our Area’s funds.</a:t>
            </a:r>
          </a:p>
          <a:p>
            <a:endParaRPr lang="en-US" dirty="0"/>
          </a:p>
          <a:p>
            <a:r>
              <a:rPr lang="en-US" dirty="0"/>
              <a:t>Thank you to our Treasurer and our Finance Committee for all of their support and time.</a:t>
            </a:r>
          </a:p>
          <a:p>
            <a:endParaRPr lang="en-US" dirty="0"/>
          </a:p>
          <a:p>
            <a:r>
              <a:rPr lang="en-US" dirty="0"/>
              <a:t>Thank you to the members of our Assembly, for your support, time, and willingness to carry the conscience of your Group on financial matters.</a:t>
            </a:r>
          </a:p>
        </p:txBody>
      </p:sp>
    </p:spTree>
    <p:extLst>
      <p:ext uri="{BB962C8B-B14F-4D97-AF65-F5344CB8AC3E}">
        <p14:creationId xmlns:p14="http://schemas.microsoft.com/office/powerpoint/2010/main" val="119918123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99</TotalTime>
  <Words>291</Words>
  <Application>Microsoft Office PowerPoint</Application>
  <PresentationFormat>Widescreen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Wisp</vt:lpstr>
      <vt:lpstr>2023 Financial Review </vt:lpstr>
      <vt:lpstr>2023 </vt:lpstr>
      <vt:lpstr>2023 Income</vt:lpstr>
      <vt:lpstr>2023 Income</vt:lpstr>
      <vt:lpstr>2023</vt:lpstr>
      <vt:lpstr>2023 Expenses</vt:lpstr>
      <vt:lpstr>2023 Expenses</vt:lpstr>
      <vt:lpstr>2023 Budget Summary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Financial Review</dc:title>
  <dc:creator>Tom Blake</dc:creator>
  <cp:lastModifiedBy>Tom Blake</cp:lastModifiedBy>
  <cp:revision>6</cp:revision>
  <dcterms:created xsi:type="dcterms:W3CDTF">2023-03-19T23:28:40Z</dcterms:created>
  <dcterms:modified xsi:type="dcterms:W3CDTF">2024-03-16T23:09:33Z</dcterms:modified>
</cp:coreProperties>
</file>