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6858000" cx="12192000"/>
  <p:notesSz cx="6858000" cy="9144000"/>
  <p:embeddedFontLst>
    <p:embeddedFont>
      <p:font typeface="Play"/>
      <p:regular r:id="rId43"/>
      <p:bold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5" roundtripDataSignature="AMtx7mh69cr5z3sJDSl/kdkcDsyyTWsc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80B9998-3EEB-423F-BD52-0EB2CE7B7BF8}">
  <a:tblStyle styleId="{780B9998-3EEB-423F-BD52-0EB2CE7B7BF8}"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BE7F0"/>
          </a:solidFill>
        </a:fill>
      </a:tcStyle>
    </a:wholeTbl>
    <a:band1H>
      <a:tcTxStyle b="off" i="off"/>
      <a:tcStyle>
        <a:fill>
          <a:solidFill>
            <a:srgbClr val="D4CCDF"/>
          </a:solidFill>
        </a:fill>
      </a:tcStyle>
    </a:band1H>
    <a:band2H>
      <a:tcTxStyle b="off" i="off"/>
    </a:band2H>
    <a:band1V>
      <a:tcTxStyle b="off" i="off"/>
      <a:tcStyle>
        <a:fill>
          <a:solidFill>
            <a:srgbClr val="D4CCDF"/>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99C7E376-C9E3-4233-9849-22BA605A8451}"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font" Target="fonts/Play-bold.fntdata"/><Relationship Id="rId21" Type="http://schemas.openxmlformats.org/officeDocument/2006/relationships/slide" Target="slides/slide15.xml"/><Relationship Id="rId43" Type="http://schemas.openxmlformats.org/officeDocument/2006/relationships/font" Target="fonts/Play-regular.fntdata"/><Relationship Id="rId24" Type="http://schemas.openxmlformats.org/officeDocument/2006/relationships/slide" Target="slides/slide18.xml"/><Relationship Id="rId23" Type="http://schemas.openxmlformats.org/officeDocument/2006/relationships/slide" Target="slides/slide17.xml"/><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c51237a5a4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T</a:t>
            </a:r>
            <a:r>
              <a:rPr lang="en-US"/>
              <a:t>he 2024 Road Trip! You and Your Board Connect event will be held in Columbia, South Carolina on October 26, 2024. The planning has already begun. The Road Trip! Work Group recommended some exciting revisions to the agenda, which the Board approved, and is currently working on a Welcome Committee Guideline. Please tell all your Al-Anon/Alateen friends to join us in fellowship to meet the Board of Trustees and the Executive Committee members for a day-long event full of surprises, fun, and more knowledge about our links of service.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And there’s more! The Board approved a motion to begin a three-year trial to offer interpretation when it is requested by the Area and supported by local Area interpreters. Criteria specified in the motion included: paying fair, standard rates for local interpreters; having access to Area interpretation equipment (transmitters at a minimum); ensuring overall costs are minimal enough to maintain an affordable registration fee; having Spanish- or French-speaking meetings registered in the Area; and considering translation support from the Area as being helpful to WSO Staff.</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&lt;&lt; CLICK &gt;&gt;</a:t>
            </a:r>
            <a:endParaRPr/>
          </a:p>
        </p:txBody>
      </p:sp>
      <p:sp>
        <p:nvSpPr>
          <p:cNvPr id="302" name="Google Shape;302;g2c51237a5a4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c51237a5a4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&lt;&lt; CLICK &gt;&gt;</a:t>
            </a:r>
            <a:endParaRPr/>
          </a:p>
        </p:txBody>
      </p:sp>
      <p:sp>
        <p:nvSpPr>
          <p:cNvPr id="309" name="Google Shape;309;g2c51237a5a4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&lt;&lt; CLICK &gt;&gt;</a:t>
            </a:r>
            <a:endParaRPr/>
          </a:p>
        </p:txBody>
      </p:sp>
      <p:sp>
        <p:nvSpPr>
          <p:cNvPr id="316" name="Google Shape;31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&lt;&lt; CLICK &gt;&gt;</a:t>
            </a:r>
            <a:endParaRPr/>
          </a:p>
        </p:txBody>
      </p:sp>
      <p:sp>
        <p:nvSpPr>
          <p:cNvPr id="323" name="Google Shape;32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For Delegates on the CLT, if you remember, that is the KBDM that was submitted last year at Conference  by myself and 4 other SWR Delegates.  At the time, the WSC voted not to amend the current agenda, but enough Delegates showed support for the topic that the item is confirmed on this years Conference agenda.</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&lt;&lt; CLICK &gt;&gt;</a:t>
            </a:r>
            <a:endParaRPr/>
          </a:p>
        </p:txBody>
      </p:sp>
      <p:sp>
        <p:nvSpPr>
          <p:cNvPr id="328" name="Google Shape;32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u="none" strike="noStrike">
                <a:solidFill>
                  <a:srgbClr val="000000"/>
                </a:solidFill>
                <a:latin typeface="Calibri"/>
                <a:ea typeface="Calibri"/>
                <a:cs typeface="Calibri"/>
                <a:sym typeface="Calibri"/>
              </a:rPr>
              <a:t>So, what changes have we seen since 2023 WSC?  For 2024 WSC:</a:t>
            </a:r>
            <a:endParaRPr b="0"/>
          </a:p>
          <a:p>
            <a:pPr indent="0" lvl="0" marL="0" rtl="0" algn="l">
              <a:lnSpc>
                <a:spcPct val="100000"/>
              </a:lnSpc>
              <a:spcBef>
                <a:spcPts val="0"/>
              </a:spcBef>
              <a:spcAft>
                <a:spcPts val="0"/>
              </a:spcAft>
              <a:buSzPts val="1400"/>
              <a:buNone/>
            </a:pPr>
            <a:br>
              <a:rPr b="0" lang="en-US"/>
            </a:br>
            <a:r>
              <a:rPr b="0" i="0" lang="en-US" u="sng">
                <a:solidFill>
                  <a:srgbClr val="000000"/>
                </a:solidFill>
                <a:latin typeface="Calibri"/>
                <a:ea typeface="Calibri"/>
                <a:cs typeface="Calibri"/>
                <a:sym typeface="Calibri"/>
              </a:rPr>
              <a:t>CAI Task Force</a:t>
            </a:r>
            <a:endParaRPr b="0"/>
          </a:p>
          <a:p>
            <a:pPr indent="0" lvl="0" marL="0" rtl="0" algn="l">
              <a:lnSpc>
                <a:spcPct val="100000"/>
              </a:lnSpc>
              <a:spcBef>
                <a:spcPts val="0"/>
              </a:spcBef>
              <a:spcAft>
                <a:spcPts val="0"/>
              </a:spcAft>
              <a:buSzPts val="1400"/>
              <a:buNone/>
            </a:pPr>
            <a:r>
              <a:rPr b="0" i="0" lang="en-US" u="none" strike="noStrike">
                <a:solidFill>
                  <a:srgbClr val="000000"/>
                </a:solidFill>
                <a:latin typeface="Calibri"/>
                <a:ea typeface="Calibri"/>
                <a:cs typeface="Calibri"/>
                <a:sym typeface="Calibri"/>
              </a:rPr>
              <a:t>As discussed in the 2023 Delegate Participation Framing Document submitted during WSC, the CLT has established a CAI Task Force to combine like/similar Chosen Agenda Item topics.  In previous years, we have had over 50 CAIs resulting in voting on our top third.  This new process will combine CAIs into topics as was done previously by the Agenda Committee, which folded into the Admissions/Handbook Committee in 1989, which was then disbanded in 2009.  The Task Force has already had our first two meetings!</a:t>
            </a:r>
            <a:endParaRPr b="0"/>
          </a:p>
          <a:p>
            <a:pPr indent="0" lvl="0" marL="0" rtl="0" algn="l">
              <a:lnSpc>
                <a:spcPct val="100000"/>
              </a:lnSpc>
              <a:spcBef>
                <a:spcPts val="0"/>
              </a:spcBef>
              <a:spcAft>
                <a:spcPts val="0"/>
              </a:spcAft>
              <a:buSzPts val="1400"/>
              <a:buNone/>
            </a:pPr>
            <a:br>
              <a:rPr b="0" lang="en-US"/>
            </a:br>
            <a:r>
              <a:rPr b="0" i="0" lang="en-US" u="sng">
                <a:solidFill>
                  <a:srgbClr val="000000"/>
                </a:solidFill>
                <a:latin typeface="Calibri"/>
                <a:ea typeface="Calibri"/>
                <a:cs typeface="Calibri"/>
                <a:sym typeface="Calibri"/>
              </a:rPr>
              <a:t>Mentor/Mentee Pairing Task Force</a:t>
            </a:r>
            <a:endParaRPr b="0"/>
          </a:p>
          <a:p>
            <a:pPr indent="0" lvl="0" marL="0" rtl="0" algn="l">
              <a:lnSpc>
                <a:spcPct val="100000"/>
              </a:lnSpc>
              <a:spcBef>
                <a:spcPts val="0"/>
              </a:spcBef>
              <a:spcAft>
                <a:spcPts val="0"/>
              </a:spcAft>
              <a:buSzPts val="1400"/>
              <a:buNone/>
            </a:pPr>
            <a:r>
              <a:rPr b="0" i="0" lang="en-US" u="none" strike="noStrike">
                <a:solidFill>
                  <a:srgbClr val="000000"/>
                </a:solidFill>
                <a:latin typeface="Calibri"/>
                <a:ea typeface="Calibri"/>
                <a:cs typeface="Calibri"/>
                <a:sym typeface="Calibri"/>
              </a:rPr>
              <a:t>The CLT also created a Mentor/Mentee Pairing Task Force consisting of two or three Panel 62 Delegates to pair Panel 64 Delegates with a mentor based on those willing to volunteer.  Another way Delegates can be more involved in WSC planning.</a:t>
            </a:r>
            <a:endParaRPr b="0"/>
          </a:p>
          <a:p>
            <a:pPr indent="0" lvl="0" marL="0" rtl="0" algn="l">
              <a:lnSpc>
                <a:spcPct val="100000"/>
              </a:lnSpc>
              <a:spcBef>
                <a:spcPts val="0"/>
              </a:spcBef>
              <a:spcAft>
                <a:spcPts val="0"/>
              </a:spcAft>
              <a:buSzPts val="1400"/>
              <a:buNone/>
            </a:pPr>
            <a:br>
              <a:rPr lang="en-US"/>
            </a:br>
            <a:r>
              <a:rPr lang="en-US"/>
              <a:t>&lt;&lt; CLICK &gt;&gt;</a:t>
            </a:r>
            <a:endParaRPr/>
          </a:p>
        </p:txBody>
      </p:sp>
      <p:sp>
        <p:nvSpPr>
          <p:cNvPr id="336" name="Google Shape;33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&lt;&lt; CLICK &gt;&gt;</a:t>
            </a:r>
            <a:endParaRPr/>
          </a:p>
        </p:txBody>
      </p:sp>
      <p:sp>
        <p:nvSpPr>
          <p:cNvPr id="343" name="Google Shape;34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&lt;&lt; CLICK &gt;&gt;</a:t>
            </a:r>
            <a:endParaRPr/>
          </a:p>
        </p:txBody>
      </p:sp>
      <p:sp>
        <p:nvSpPr>
          <p:cNvPr id="350" name="Google Shape;35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&lt;&lt; CLICK &gt;&gt;</a:t>
            </a:r>
            <a:endParaRPr/>
          </a:p>
        </p:txBody>
      </p:sp>
      <p:sp>
        <p:nvSpPr>
          <p:cNvPr id="357" name="Google Shape;35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Prior to the October Board of Trustees meeting, I sent a letter to the Chair of the Board about keeping Stepping Stones in the Conference agenda.</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It says: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&lt;&lt; CLICK &gt;&gt;</a:t>
            </a:r>
            <a:endParaRPr/>
          </a:p>
        </p:txBody>
      </p:sp>
      <p:sp>
        <p:nvSpPr>
          <p:cNvPr id="364" name="Google Shape;36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c37b58e577_0_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First things First . . . What is the role of the Delegate?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Service Manual p.75:</a:t>
            </a:r>
            <a:endParaRPr/>
          </a:p>
          <a:p>
            <a:pPr indent="-317500" lvl="0" marL="457200" rtl="0" algn="l">
              <a:lnSpc>
                <a:spcPct val="100000"/>
              </a:lnSpc>
              <a:spcBef>
                <a:spcPts val="0"/>
              </a:spcBef>
              <a:spcAft>
                <a:spcPts val="0"/>
              </a:spcAft>
              <a:buSzPts val="1400"/>
              <a:buChar char="●"/>
            </a:pPr>
            <a:r>
              <a:rPr lang="en-US"/>
              <a:t>An Al‑Anon/Alateen member elected at the Area Assembly to represent all the groups in his or her Area at the annual World Service Conference. </a:t>
            </a:r>
            <a:endParaRPr/>
          </a:p>
          <a:p>
            <a:pPr indent="-317500" lvl="0" marL="457200" rtl="0" algn="l">
              <a:lnSpc>
                <a:spcPct val="100000"/>
              </a:lnSpc>
              <a:spcBef>
                <a:spcPts val="0"/>
              </a:spcBef>
              <a:spcAft>
                <a:spcPts val="0"/>
              </a:spcAft>
              <a:buSzPts val="1400"/>
              <a:buChar char="●"/>
            </a:pPr>
            <a:r>
              <a:rPr lang="en-US"/>
              <a:t>The Delegate is the primary communication link between the groups and the World Service Office (WSO).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Said differently, the Colorado Delegate is Colorado’s GR at the group conscience of all of the Areas that are part of the World Service Conference.  There are 68 of them, now including the Global Electronic Area.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&lt;&lt; CLICK &gt;&gt;</a:t>
            </a:r>
            <a:endParaRPr/>
          </a:p>
          <a:p>
            <a:pPr indent="0" lvl="0" marL="0" rtl="0" algn="l">
              <a:lnSpc>
                <a:spcPct val="100000"/>
              </a:lnSpc>
              <a:spcBef>
                <a:spcPts val="0"/>
              </a:spcBef>
              <a:spcAft>
                <a:spcPts val="0"/>
              </a:spcAft>
              <a:buSzPts val="1400"/>
              <a:buNone/>
            </a:pPr>
            <a:r>
              <a:t/>
            </a:r>
            <a:endParaRPr/>
          </a:p>
        </p:txBody>
      </p:sp>
      <p:sp>
        <p:nvSpPr>
          <p:cNvPr id="247" name="Google Shape;247;g2c37b58e577_0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A Task Force sent a letter to the Delegates about Beyond 2025, and there was discussion on AFG Connects.  In a response to one Delegate conversation, I wrote the following:</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&lt;&lt; CLICK &gt;&gt;</a:t>
            </a:r>
            <a:endParaRPr/>
          </a:p>
        </p:txBody>
      </p:sp>
      <p:sp>
        <p:nvSpPr>
          <p:cNvPr id="372" name="Google Shape;37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In response to that same Task Force information request, I wrote this: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&lt;&lt; CLICK &gt;&gt;</a:t>
            </a:r>
            <a:endParaRPr/>
          </a:p>
        </p:txBody>
      </p:sp>
      <p:sp>
        <p:nvSpPr>
          <p:cNvPr id="380" name="Google Shape;38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first question was:</a:t>
            </a:r>
            <a:endParaRPr/>
          </a:p>
          <a:p>
            <a:pPr indent="0" lvl="0" marL="0" rtl="0" algn="l">
              <a:lnSpc>
                <a:spcPct val="100000"/>
              </a:lnSpc>
              <a:spcBef>
                <a:spcPts val="0"/>
              </a:spcBef>
              <a:spcAft>
                <a:spcPts val="0"/>
              </a:spcAft>
              <a:buSzPts val="1400"/>
              <a:buNone/>
            </a:pPr>
            <a:r>
              <a:t/>
            </a:r>
            <a:endParaRPr/>
          </a:p>
          <a:p>
            <a:pPr indent="-177800" lvl="0" marL="228600" rtl="0" algn="l">
              <a:lnSpc>
                <a:spcPct val="107000"/>
              </a:lnSpc>
              <a:spcBef>
                <a:spcPts val="0"/>
              </a:spcBef>
              <a:spcAft>
                <a:spcPts val="0"/>
              </a:spcAft>
              <a:buClr>
                <a:srgbClr val="7030A0"/>
              </a:buClr>
              <a:buSzPts val="1200"/>
              <a:buFont typeface="Calibri"/>
              <a:buChar char="•"/>
            </a:pPr>
            <a:r>
              <a:rPr lang="en-US"/>
              <a:t>Do the groups in your Area believe it is important for their Delegate to visit Stepping Stones?  </a:t>
            </a:r>
            <a:endParaRPr/>
          </a:p>
          <a:p>
            <a:pPr indent="-177800" lvl="1" marL="685800" rtl="0" algn="l">
              <a:lnSpc>
                <a:spcPct val="107000"/>
              </a:lnSpc>
              <a:spcBef>
                <a:spcPts val="0"/>
              </a:spcBef>
              <a:spcAft>
                <a:spcPts val="0"/>
              </a:spcAft>
              <a:buClr>
                <a:srgbClr val="7030A0"/>
              </a:buClr>
              <a:buSzPts val="1200"/>
              <a:buFont typeface="Calibri"/>
              <a:buChar char="•"/>
            </a:pPr>
            <a:r>
              <a:rPr lang="en-US"/>
              <a:t>If yes, how do they see it helping their Area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a:t>&lt;&lt; CLICK &gt;&gt;</a:t>
            </a:r>
            <a:endParaRPr/>
          </a:p>
        </p:txBody>
      </p:sp>
      <p:sp>
        <p:nvSpPr>
          <p:cNvPr id="388" name="Google Shape;38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So what were the questions we were asked?</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&lt;&lt; CLICK &gt;&gt;</a:t>
            </a:r>
            <a:endParaRPr/>
          </a:p>
        </p:txBody>
      </p:sp>
      <p:sp>
        <p:nvSpPr>
          <p:cNvPr id="398" name="Google Shape;39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&lt;&lt; CLICK &gt;&gt;</a:t>
            </a:r>
            <a:endParaRPr/>
          </a:p>
        </p:txBody>
      </p:sp>
      <p:sp>
        <p:nvSpPr>
          <p:cNvPr id="407" name="Google Shape;40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&lt;&lt; CLICK &gt;&gt;</a:t>
            </a:r>
            <a:endParaRPr/>
          </a:p>
        </p:txBody>
      </p:sp>
      <p:sp>
        <p:nvSpPr>
          <p:cNvPr id="414" name="Google Shape;41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c56c28e53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2c56c28e53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Love gifts at Conference!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It is really special to get mail when at WSC and to have gifts to share.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Delegates love to share pins, pens, notes, candy, all kinds of love gifts with other Delegates during Conference.   Most all of the pins on my lanyard were given to me by Delegates from various Areas, and they are all special to me.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It is a real pick-me-up during the long days.  Like mail from home at summer camp!</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&lt;&lt; CLICK &gt;&gt;</a:t>
            </a:r>
            <a:endParaRPr/>
          </a:p>
        </p:txBody>
      </p:sp>
      <p:sp>
        <p:nvSpPr>
          <p:cNvPr id="422" name="Google Shape;422;g2c56c28e532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c51237a5a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Firstly, thank you for supporting our Southwest Regional Delegate’s Meeting.  Thank you for sending me.  Well, us.  Meeting the current and past Delegates of the Southwest Region is pretty magical.</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Some regions are more of a social gathering.  Not so in the Southwest.  I think you will see that as we talk through the Agenda.  We have hard conversations with a lot of experience, strength and hope in the room.  </a:t>
            </a:r>
            <a:r>
              <a:rPr lang="en-US"/>
              <a:t>I feel incredibly prepared for this year’s WSC.</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Thank you.</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&lt;&lt; CLICK &gt;&gt;</a:t>
            </a:r>
            <a:endParaRPr/>
          </a:p>
        </p:txBody>
      </p:sp>
      <p:sp>
        <p:nvSpPr>
          <p:cNvPr id="428" name="Google Shape;428;g2c51237a5a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c37b58e577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&lt;&lt; CLICK &gt;&gt;</a:t>
            </a:r>
            <a:endParaRPr/>
          </a:p>
        </p:txBody>
      </p:sp>
      <p:sp>
        <p:nvSpPr>
          <p:cNvPr id="433" name="Google Shape;433;g2c37b58e577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c37b58e577_0_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What does SWRDM stand for?</a:t>
            </a:r>
            <a:endParaRPr/>
          </a:p>
          <a:p>
            <a:pPr indent="-152400" lvl="0" marL="228600" rtl="0" algn="l">
              <a:lnSpc>
                <a:spcPct val="90000"/>
              </a:lnSpc>
              <a:spcBef>
                <a:spcPts val="1000"/>
              </a:spcBef>
              <a:spcAft>
                <a:spcPts val="0"/>
              </a:spcAft>
              <a:buClr>
                <a:srgbClr val="7030A0"/>
              </a:buClr>
              <a:buSzPts val="1200"/>
              <a:buChar char="•"/>
            </a:pPr>
            <a:r>
              <a:rPr lang="en-US"/>
              <a:t>SWRDM = Southwest Regional Delegate’s Meeting</a:t>
            </a:r>
            <a:endParaRPr sz="40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What is the purpose of SWRDM?</a:t>
            </a:r>
            <a:endParaRPr/>
          </a:p>
          <a:p>
            <a:pPr indent="0" lvl="0" marL="0" rtl="0" algn="l">
              <a:lnSpc>
                <a:spcPct val="100000"/>
              </a:lnSpc>
              <a:spcBef>
                <a:spcPts val="0"/>
              </a:spcBef>
              <a:spcAft>
                <a:spcPts val="0"/>
              </a:spcAft>
              <a:buSzPts val="1400"/>
              <a:buNone/>
            </a:pPr>
            <a:r>
              <a:rPr lang="en-US"/>
              <a:t>From our SWRDM Guidelines:</a:t>
            </a:r>
            <a:endParaRPr/>
          </a:p>
          <a:p>
            <a:pPr indent="0" lvl="0" marL="0" rtl="0" algn="l">
              <a:lnSpc>
                <a:spcPct val="115000"/>
              </a:lnSpc>
              <a:spcBef>
                <a:spcPts val="1200"/>
              </a:spcBef>
              <a:spcAft>
                <a:spcPts val="0"/>
              </a:spcAft>
              <a:buSzPts val="1400"/>
              <a:buNone/>
            </a:pPr>
            <a:r>
              <a:rPr lang="en-US"/>
              <a:t>To bring together the Delegates of the Southwest Region preceding the World Service Conference each year to:</a:t>
            </a:r>
            <a:endParaRPr/>
          </a:p>
          <a:p>
            <a:pPr indent="0" lvl="0" marL="279400" rtl="0" algn="l">
              <a:lnSpc>
                <a:spcPct val="115000"/>
              </a:lnSpc>
              <a:spcBef>
                <a:spcPts val="1200"/>
              </a:spcBef>
              <a:spcAft>
                <a:spcPts val="0"/>
              </a:spcAft>
              <a:buSzPts val="1400"/>
              <a:buNone/>
            </a:pPr>
            <a:r>
              <a:rPr lang="en-US"/>
              <a:t>(1)  Welcome and support the new Delegates,</a:t>
            </a:r>
            <a:endParaRPr/>
          </a:p>
          <a:p>
            <a:pPr indent="0" lvl="0" marL="279400" rtl="0" algn="l">
              <a:lnSpc>
                <a:spcPct val="115000"/>
              </a:lnSpc>
              <a:spcBef>
                <a:spcPts val="1200"/>
              </a:spcBef>
              <a:spcAft>
                <a:spcPts val="0"/>
              </a:spcAft>
              <a:buSzPts val="1400"/>
              <a:buNone/>
            </a:pPr>
            <a:r>
              <a:rPr lang="en-US"/>
              <a:t>(2)  Provide current Delegates an opportunity to share Conference practices and procedures,</a:t>
            </a:r>
            <a:endParaRPr/>
          </a:p>
          <a:p>
            <a:pPr indent="0" lvl="0" marL="279400" rtl="0" algn="l">
              <a:lnSpc>
                <a:spcPct val="115000"/>
              </a:lnSpc>
              <a:spcBef>
                <a:spcPts val="1200"/>
              </a:spcBef>
              <a:spcAft>
                <a:spcPts val="0"/>
              </a:spcAft>
              <a:buSzPts val="1400"/>
              <a:buNone/>
            </a:pPr>
            <a:r>
              <a:rPr lang="en-US"/>
              <a:t>(3)  Keep past and current Delegates in the Southwest Region connected, involved and informed.</a:t>
            </a:r>
            <a:endParaRPr/>
          </a:p>
          <a:p>
            <a:pPr indent="0" lvl="0" marL="279400" rtl="0" algn="l">
              <a:lnSpc>
                <a:spcPct val="115000"/>
              </a:lnSpc>
              <a:spcBef>
                <a:spcPts val="1200"/>
              </a:spcBef>
              <a:spcAft>
                <a:spcPts val="0"/>
              </a:spcAft>
              <a:buSzPts val="1400"/>
              <a:buNone/>
            </a:pPr>
            <a:r>
              <a:rPr lang="en-US"/>
              <a:t>(4)  Receive a Report from the SWR Trustee</a:t>
            </a:r>
            <a:endParaRPr/>
          </a:p>
          <a:p>
            <a:pPr indent="0" lvl="0" marL="0" rtl="0" algn="l">
              <a:lnSpc>
                <a:spcPct val="100000"/>
              </a:lnSpc>
              <a:spcBef>
                <a:spcPts val="1200"/>
              </a:spcBef>
              <a:spcAft>
                <a:spcPts val="0"/>
              </a:spcAft>
              <a:buSzPts val="1400"/>
              <a:buNone/>
            </a:pPr>
            <a:r>
              <a:rPr lang="en-US"/>
              <a:t>For those of you who were here last year, you will remember the “Delegate’s on the Conference Leadership Team KBDM” which was presented by five SWR Delegates at WSC.  We tested the ‘topic from the floor’ flow chart that doesn’t flow and though our topic did not change last year’s WSC Agenda, it is on THIS year’s agenda!  All of that came from the knowledge and support of SWRDM.  If you don’t remember that, or would like more information, please reach out to me.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a:t>Who is the Membership?</a:t>
            </a:r>
            <a:endParaRPr/>
          </a:p>
          <a:p>
            <a:pPr indent="0" lvl="0" marL="0" rtl="0" algn="l">
              <a:lnSpc>
                <a:spcPct val="100000"/>
              </a:lnSpc>
              <a:spcBef>
                <a:spcPts val="0"/>
              </a:spcBef>
              <a:spcAft>
                <a:spcPts val="0"/>
              </a:spcAft>
              <a:buClr>
                <a:schemeClr val="dk1"/>
              </a:buClr>
              <a:buSzPts val="1100"/>
              <a:buFont typeface="Arial"/>
              <a:buNone/>
            </a:pPr>
            <a:r>
              <a:rPr lang="en-US"/>
              <a:t>● With voice and vote: all current and past Delegates of the Southwest Region, all current and past Trustees, and Past Delegates who have permanently moved into the Southwest Region provided that they are not voting members in another Region;</a:t>
            </a:r>
            <a:endParaRPr/>
          </a:p>
          <a:p>
            <a:pPr indent="0" lvl="0" marL="0" rtl="0" algn="l">
              <a:lnSpc>
                <a:spcPct val="100000"/>
              </a:lnSpc>
              <a:spcBef>
                <a:spcPts val="0"/>
              </a:spcBef>
              <a:spcAft>
                <a:spcPts val="0"/>
              </a:spcAft>
              <a:buClr>
                <a:schemeClr val="dk1"/>
              </a:buClr>
              <a:buSzPts val="1100"/>
              <a:buFont typeface="Arial"/>
              <a:buNone/>
            </a:pPr>
            <a:r>
              <a:rPr lang="en-US"/>
              <a:t>● With voice, but no vote: Current Area Chairs and Current Alternate Delegates;</a:t>
            </a:r>
            <a:endParaRPr/>
          </a:p>
          <a:p>
            <a:pPr indent="0" lvl="0" marL="0" rtl="0" algn="l">
              <a:lnSpc>
                <a:spcPct val="100000"/>
              </a:lnSpc>
              <a:spcBef>
                <a:spcPts val="0"/>
              </a:spcBef>
              <a:spcAft>
                <a:spcPts val="0"/>
              </a:spcAft>
              <a:buClr>
                <a:schemeClr val="dk1"/>
              </a:buClr>
              <a:buSzPts val="1100"/>
              <a:buFont typeface="Arial"/>
              <a:buNone/>
            </a:pPr>
            <a:r>
              <a:rPr lang="en-US"/>
              <a:t>● With Voice limited to the Breakout Sessions and Breakout Session Report-Backs: All other Al-Anon members attending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Also of note:</a:t>
            </a:r>
            <a:endParaRPr/>
          </a:p>
          <a:p>
            <a:pPr indent="0" lvl="0" marL="457200" rtl="0" algn="l">
              <a:lnSpc>
                <a:spcPct val="100000"/>
              </a:lnSpc>
              <a:spcBef>
                <a:spcPts val="1200"/>
              </a:spcBef>
              <a:spcAft>
                <a:spcPts val="0"/>
              </a:spcAft>
              <a:buClr>
                <a:schemeClr val="dk1"/>
              </a:buClr>
              <a:buSzPts val="1100"/>
              <a:buFont typeface="Arial"/>
              <a:buNone/>
            </a:pPr>
            <a:r>
              <a:rPr lang="en-US"/>
              <a:t>•        The RDM’s are not within the AFG service structure, but they are mentioned in the Service Manual, and we do sent excess funds to WSO.</a:t>
            </a:r>
            <a:endParaRPr/>
          </a:p>
          <a:p>
            <a:pPr indent="0" lvl="0" marL="457200" rtl="0" algn="l">
              <a:lnSpc>
                <a:spcPct val="100000"/>
              </a:lnSpc>
              <a:spcBef>
                <a:spcPts val="1200"/>
              </a:spcBef>
              <a:spcAft>
                <a:spcPts val="0"/>
              </a:spcAft>
              <a:buSzPts val="1400"/>
              <a:buNone/>
            </a:pPr>
            <a:r>
              <a:rPr lang="en-US"/>
              <a:t>•        RDM’s are organized by members that have served as a Delegate for an Area within the Region.</a:t>
            </a:r>
            <a:endParaRPr/>
          </a:p>
          <a:p>
            <a:pPr indent="0" lvl="0" marL="0" rtl="0" algn="l">
              <a:lnSpc>
                <a:spcPct val="100000"/>
              </a:lnSpc>
              <a:spcBef>
                <a:spcPts val="1200"/>
              </a:spcBef>
              <a:spcAft>
                <a:spcPts val="0"/>
              </a:spcAft>
              <a:buSzPts val="1400"/>
              <a:buNone/>
            </a:pPr>
            <a:r>
              <a:t/>
            </a:r>
            <a:endParaRPr/>
          </a:p>
          <a:p>
            <a:pPr indent="0" lvl="0" marL="0" rtl="0" algn="l">
              <a:lnSpc>
                <a:spcPct val="100000"/>
              </a:lnSpc>
              <a:spcBef>
                <a:spcPts val="0"/>
              </a:spcBef>
              <a:spcAft>
                <a:spcPts val="0"/>
              </a:spcAft>
              <a:buSzPts val="1400"/>
              <a:buNone/>
            </a:pPr>
            <a:r>
              <a:rPr lang="en-US"/>
              <a:t>How is SWRDM funded?</a:t>
            </a:r>
            <a:endParaRPr/>
          </a:p>
          <a:p>
            <a:pPr indent="-317500" lvl="0" marL="457200" rtl="0" algn="l">
              <a:lnSpc>
                <a:spcPct val="100000"/>
              </a:lnSpc>
              <a:spcBef>
                <a:spcPts val="0"/>
              </a:spcBef>
              <a:spcAft>
                <a:spcPts val="0"/>
              </a:spcAft>
              <a:buSzPts val="1400"/>
              <a:buChar char="●"/>
            </a:pPr>
            <a:r>
              <a:rPr lang="en-US"/>
              <a:t>Area fee $250</a:t>
            </a:r>
            <a:endParaRPr/>
          </a:p>
          <a:p>
            <a:pPr indent="-317500" lvl="0" marL="457200" rtl="0" algn="l">
              <a:lnSpc>
                <a:spcPct val="100000"/>
              </a:lnSpc>
              <a:spcBef>
                <a:spcPts val="0"/>
              </a:spcBef>
              <a:spcAft>
                <a:spcPts val="0"/>
              </a:spcAft>
              <a:buSzPts val="1400"/>
              <a:buChar char="●"/>
            </a:pPr>
            <a:r>
              <a:rPr lang="en-US"/>
              <a:t>Badge fee $20/person</a:t>
            </a:r>
            <a:endParaRPr/>
          </a:p>
          <a:p>
            <a:pPr indent="-317500" lvl="0" marL="457200" rtl="0" algn="l">
              <a:lnSpc>
                <a:spcPct val="100000"/>
              </a:lnSpc>
              <a:spcBef>
                <a:spcPts val="0"/>
              </a:spcBef>
              <a:spcAft>
                <a:spcPts val="0"/>
              </a:spcAft>
              <a:buSzPts val="1400"/>
              <a:buChar char="●"/>
            </a:pPr>
            <a:r>
              <a:rPr lang="en-US"/>
              <a:t>Room registration / food allowances negotiated  to keep the costs as reasonable as possible and to help cover other costs not fully covered by Area and badge fees.</a:t>
            </a:r>
            <a:endParaRPr/>
          </a:p>
          <a:p>
            <a:pPr indent="-317500" lvl="0" marL="457200" rtl="0" algn="l">
              <a:lnSpc>
                <a:spcPct val="100000"/>
              </a:lnSpc>
              <a:spcBef>
                <a:spcPts val="0"/>
              </a:spcBef>
              <a:spcAft>
                <a:spcPts val="0"/>
              </a:spcAft>
              <a:buSzPts val="1400"/>
              <a:buChar char="●"/>
            </a:pPr>
            <a:r>
              <a:rPr lang="en-US"/>
              <a:t>Colorado budgets for our Delegate, Alternate Delegate, Immediate Past Delegate and Area Chair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Why did the question of SWRDM being self-supporting come up?</a:t>
            </a:r>
            <a:endParaRPr/>
          </a:p>
          <a:p>
            <a:pPr indent="-317500" lvl="0" marL="457200" rtl="0" algn="l">
              <a:lnSpc>
                <a:spcPct val="100000"/>
              </a:lnSpc>
              <a:spcBef>
                <a:spcPts val="0"/>
              </a:spcBef>
              <a:spcAft>
                <a:spcPts val="0"/>
              </a:spcAft>
              <a:buSzPts val="1400"/>
              <a:buChar char="●"/>
            </a:pPr>
            <a:r>
              <a:rPr lang="en-US"/>
              <a:t>Each SWRDM has a site chair, program chair and secretary.  In many years, the elected positions were paid by the member themselves, not by SWRDM.  Depending on where SWRDM is, that can be quite costly.</a:t>
            </a:r>
            <a:endParaRPr/>
          </a:p>
          <a:p>
            <a:pPr indent="-317500" lvl="0" marL="457200" rtl="0" algn="l">
              <a:lnSpc>
                <a:spcPct val="100000"/>
              </a:lnSpc>
              <a:spcBef>
                <a:spcPts val="0"/>
              </a:spcBef>
              <a:spcAft>
                <a:spcPts val="0"/>
              </a:spcAft>
              <a:buSzPts val="1400"/>
              <a:buChar char="●"/>
            </a:pPr>
            <a:r>
              <a:rPr lang="en-US"/>
              <a:t>We don’t want to limit service to only those who can afford it.  If we do, the people with such means are the only ones making the decisions.</a:t>
            </a:r>
            <a:endParaRPr/>
          </a:p>
          <a:p>
            <a:pPr indent="-317500" lvl="0" marL="457200" rtl="0" algn="l">
              <a:lnSpc>
                <a:spcPct val="100000"/>
              </a:lnSpc>
              <a:spcBef>
                <a:spcPts val="0"/>
              </a:spcBef>
              <a:spcAft>
                <a:spcPts val="0"/>
              </a:spcAft>
              <a:buSzPts val="1400"/>
              <a:buChar char="●"/>
            </a:pPr>
            <a:r>
              <a:rPr lang="en-US"/>
              <a:t>A Thought Force was commissioned.</a:t>
            </a:r>
            <a:endParaRPr/>
          </a:p>
          <a:p>
            <a:pPr indent="-317500" lvl="0" marL="457200" rtl="0" algn="l">
              <a:lnSpc>
                <a:spcPct val="100000"/>
              </a:lnSpc>
              <a:spcBef>
                <a:spcPts val="0"/>
              </a:spcBef>
              <a:spcAft>
                <a:spcPts val="0"/>
              </a:spcAft>
              <a:buSzPts val="1400"/>
              <a:buChar char="●"/>
            </a:pPr>
            <a:r>
              <a:rPr lang="en-US"/>
              <a:t>More discussion to follow.</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a:t>&lt;&lt; CLICK &gt;&gt;</a:t>
            </a:r>
            <a:endParaRPr/>
          </a:p>
        </p:txBody>
      </p:sp>
      <p:sp>
        <p:nvSpPr>
          <p:cNvPr id="440" name="Google Shape;440;g2c37b58e577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c37b58e577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&lt;&lt; CLICK &gt;&gt;</a:t>
            </a:r>
            <a:endParaRPr/>
          </a:p>
        </p:txBody>
      </p:sp>
      <p:sp>
        <p:nvSpPr>
          <p:cNvPr id="254" name="Google Shape;254;g2c37b58e577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2c37b58e577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SWRDM launched a Finance &amp; Banking Task Force for the purpose of providing guidance to SWRDM about these important issues.</a:t>
            </a:r>
            <a:endParaRPr/>
          </a:p>
          <a:p>
            <a:pPr indent="-317500" lvl="0" marL="457200" rtl="0" algn="l">
              <a:lnSpc>
                <a:spcPct val="100000"/>
              </a:lnSpc>
              <a:spcBef>
                <a:spcPts val="0"/>
              </a:spcBef>
              <a:spcAft>
                <a:spcPts val="0"/>
              </a:spcAft>
              <a:buSzPts val="1400"/>
              <a:buChar char="●"/>
            </a:pPr>
            <a:r>
              <a:rPr lang="en-US"/>
              <a:t>Today, SWRDM finance is managed in personal accounts and/or Area accounts and is challenging at best to manage and in some cases, can cause other issues.</a:t>
            </a:r>
            <a:endParaRPr/>
          </a:p>
          <a:p>
            <a:pPr indent="-317500" lvl="0" marL="457200" rtl="0" algn="l">
              <a:lnSpc>
                <a:spcPct val="100000"/>
              </a:lnSpc>
              <a:spcBef>
                <a:spcPts val="0"/>
              </a:spcBef>
              <a:spcAft>
                <a:spcPts val="0"/>
              </a:spcAft>
              <a:buSzPts val="1400"/>
              <a:buChar char="●"/>
            </a:pPr>
            <a:r>
              <a:rPr lang="en-US"/>
              <a:t>For instance, if I were site chair for SWRDM, the funds would likely go into my personal account and/or a separate account that I create.  If something happens to me, that money will get locked up until my financial matters are settled.  I would also sign big contracts with hotels and be personally responsible for those expenses.</a:t>
            </a:r>
            <a:endParaRPr/>
          </a:p>
          <a:p>
            <a:pPr indent="-317500" lvl="0" marL="457200" rtl="0" algn="l">
              <a:lnSpc>
                <a:spcPct val="100000"/>
              </a:lnSpc>
              <a:spcBef>
                <a:spcPts val="0"/>
              </a:spcBef>
              <a:spcAft>
                <a:spcPts val="0"/>
              </a:spcAft>
              <a:buClr>
                <a:schemeClr val="dk1"/>
              </a:buClr>
              <a:buSzPts val="1400"/>
              <a:buChar char="●"/>
            </a:pPr>
            <a:r>
              <a:rPr lang="en-US"/>
              <a:t>Bank accounts are challenging to get post 9-11.</a:t>
            </a:r>
            <a:endParaRPr/>
          </a:p>
          <a:p>
            <a:pPr indent="-317500" lvl="0" marL="457200" rtl="0" algn="l">
              <a:lnSpc>
                <a:spcPct val="100000"/>
              </a:lnSpc>
              <a:spcBef>
                <a:spcPts val="0"/>
              </a:spcBef>
              <a:spcAft>
                <a:spcPts val="0"/>
              </a:spcAft>
              <a:buClr>
                <a:schemeClr val="dk1"/>
              </a:buClr>
              <a:buSzPts val="1400"/>
              <a:buChar char="●"/>
            </a:pPr>
            <a:r>
              <a:rPr lang="en-US"/>
              <a:t>Seed money moves around from account to account.  If SWRDM had a single account, only the signatures and mailing address would have to change.  Electronic banking is also key to keep us location agnostic.</a:t>
            </a:r>
            <a:endParaRPr/>
          </a:p>
          <a:p>
            <a:pPr indent="0" lvl="0" marL="0" rtl="0" algn="l">
              <a:lnSpc>
                <a:spcPct val="100000"/>
              </a:lnSpc>
              <a:spcBef>
                <a:spcPts val="0"/>
              </a:spcBef>
              <a:spcAft>
                <a:spcPts val="0"/>
              </a:spcAft>
              <a:buSzPts val="1400"/>
              <a:buNone/>
            </a:pPr>
            <a:r>
              <a:t/>
            </a:r>
            <a:endParaRPr/>
          </a:p>
          <a:p>
            <a:pPr indent="0" lvl="0" marL="0" rtl="0" algn="l">
              <a:lnSpc>
                <a:spcPct val="90000"/>
              </a:lnSpc>
              <a:spcBef>
                <a:spcPts val="1000"/>
              </a:spcBef>
              <a:spcAft>
                <a:spcPts val="0"/>
              </a:spcAft>
              <a:buClr>
                <a:schemeClr val="dk1"/>
              </a:buClr>
              <a:buSzPts val="1100"/>
              <a:buFont typeface="Arial"/>
              <a:buNone/>
            </a:pPr>
            <a:r>
              <a:rPr lang="en-US"/>
              <a:t>Motions:</a:t>
            </a:r>
            <a:endParaRPr/>
          </a:p>
          <a:p>
            <a:pPr indent="-190500" lvl="0" marL="228600" rtl="0" algn="l">
              <a:lnSpc>
                <a:spcPct val="90000"/>
              </a:lnSpc>
              <a:spcBef>
                <a:spcPts val="1000"/>
              </a:spcBef>
              <a:spcAft>
                <a:spcPts val="0"/>
              </a:spcAft>
              <a:buClr>
                <a:srgbClr val="7030A0"/>
              </a:buClr>
              <a:buSzPts val="1200"/>
              <a:buChar char="•"/>
            </a:pPr>
            <a:r>
              <a:rPr lang="en-US"/>
              <a:t>Southwest Regional Delegates Meeting be registered in the State of Colorado as a not-for-profit corporation and that the Bylaws as presented be adopted. Upon adoption of said Bylaws, the Executive Board shall file all necessary documents with the Colorado Secretary of State and establish any bank accounts necessary for the operation of SWRDM.</a:t>
            </a:r>
            <a:endParaRPr/>
          </a:p>
          <a:p>
            <a:pPr indent="-152400" lvl="0" marL="228600" rtl="0" algn="l">
              <a:lnSpc>
                <a:spcPct val="90000"/>
              </a:lnSpc>
              <a:spcBef>
                <a:spcPts val="1000"/>
              </a:spcBef>
              <a:spcAft>
                <a:spcPts val="0"/>
              </a:spcAft>
              <a:buClr>
                <a:srgbClr val="7030A0"/>
              </a:buClr>
              <a:buSzPts val="1200"/>
              <a:buChar char="•"/>
            </a:pPr>
            <a:r>
              <a:rPr lang="en-US"/>
              <a:t>Elected a temporary board of directors for a period of one year from the Task Force, plus one.  Future elections would be for a three-year term.</a:t>
            </a:r>
            <a:endParaRPr/>
          </a:p>
          <a:p>
            <a:pPr indent="-190500" lvl="0" marL="228600" rtl="0" algn="l">
              <a:lnSpc>
                <a:spcPct val="90000"/>
              </a:lnSpc>
              <a:spcBef>
                <a:spcPts val="1000"/>
              </a:spcBef>
              <a:spcAft>
                <a:spcPts val="0"/>
              </a:spcAft>
              <a:buClr>
                <a:srgbClr val="7030A0"/>
              </a:buClr>
              <a:buSzPts val="1200"/>
              <a:buChar char="•"/>
            </a:pPr>
            <a:r>
              <a:rPr lang="en-US"/>
              <a:t>The newly elected members of the Executive Board of SWRDM are tasked with establishing the election and voting process to be followed at the 2025 SWRDM for the election of an Executive Board as described in Article III of the newly adopted Bylaws of Southwest Regional Delegates Meeting, Inc., a Colorado not-for-profit corporation.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Why Colorado?</a:t>
            </a:r>
            <a:endParaRPr/>
          </a:p>
          <a:p>
            <a:pPr indent="0" lvl="0" marL="0" rtl="0" algn="l">
              <a:lnSpc>
                <a:spcPct val="100000"/>
              </a:lnSpc>
              <a:spcBef>
                <a:spcPts val="0"/>
              </a:spcBef>
              <a:spcAft>
                <a:spcPts val="0"/>
              </a:spcAft>
              <a:buSzPts val="1400"/>
              <a:buNone/>
            </a:pPr>
            <a:r>
              <a:rPr lang="en-US"/>
              <a:t>Colorado has the largest group of active Past Delegates and Trustees.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Board of Directors:</a:t>
            </a:r>
            <a:endParaRPr/>
          </a:p>
          <a:p>
            <a:pPr indent="-304800" lvl="0" marL="457200" rtl="0" algn="l">
              <a:lnSpc>
                <a:spcPct val="100000"/>
              </a:lnSpc>
              <a:spcBef>
                <a:spcPts val="0"/>
              </a:spcBef>
              <a:spcAft>
                <a:spcPts val="0"/>
              </a:spcAft>
              <a:buSzPts val="1200"/>
              <a:buChar char="●"/>
            </a:pPr>
            <a:r>
              <a:rPr lang="en-US"/>
              <a:t>President:  Judy Philson, P28 Hawaii</a:t>
            </a:r>
            <a:endParaRPr/>
          </a:p>
          <a:p>
            <a:pPr indent="-304800" lvl="0" marL="457200" rtl="0" algn="l">
              <a:lnSpc>
                <a:spcPct val="100000"/>
              </a:lnSpc>
              <a:spcBef>
                <a:spcPts val="0"/>
              </a:spcBef>
              <a:spcAft>
                <a:spcPts val="0"/>
              </a:spcAft>
              <a:buSzPts val="1200"/>
              <a:buChar char="●"/>
            </a:pPr>
            <a:r>
              <a:rPr lang="en-US"/>
              <a:t>Secretary: Marcia Meyer, P58 California (S)</a:t>
            </a:r>
            <a:endParaRPr/>
          </a:p>
          <a:p>
            <a:pPr indent="-304800" lvl="0" marL="457200" rtl="0" algn="l">
              <a:lnSpc>
                <a:spcPct val="100000"/>
              </a:lnSpc>
              <a:spcBef>
                <a:spcPts val="0"/>
              </a:spcBef>
              <a:spcAft>
                <a:spcPts val="0"/>
              </a:spcAft>
              <a:buSzPts val="1200"/>
              <a:buChar char="●"/>
            </a:pPr>
            <a:r>
              <a:rPr lang="en-US"/>
              <a:t>Treasurer:  Tom Blake, P47 Colorado</a:t>
            </a:r>
            <a:endParaRPr/>
          </a:p>
          <a:p>
            <a:pPr indent="-304800" lvl="0" marL="457200" rtl="0" algn="l">
              <a:lnSpc>
                <a:spcPct val="100000"/>
              </a:lnSpc>
              <a:spcBef>
                <a:spcPts val="0"/>
              </a:spcBef>
              <a:spcAft>
                <a:spcPts val="0"/>
              </a:spcAft>
              <a:buSzPts val="1200"/>
              <a:buChar char="●"/>
            </a:pPr>
            <a:r>
              <a:rPr lang="en-US"/>
              <a:t>At-Large #1: Karen Rimmel, P41 Arizona</a:t>
            </a:r>
            <a:endParaRPr/>
          </a:p>
          <a:p>
            <a:pPr indent="-304800" lvl="0" marL="457200" rtl="0" algn="l">
              <a:lnSpc>
                <a:spcPct val="100000"/>
              </a:lnSpc>
              <a:spcBef>
                <a:spcPts val="0"/>
              </a:spcBef>
              <a:spcAft>
                <a:spcPts val="0"/>
              </a:spcAft>
              <a:buSzPts val="1200"/>
              <a:buChar char="●"/>
            </a:pPr>
            <a:r>
              <a:rPr lang="en-US"/>
              <a:t>At-Large #2:  Teri Manley, P50 Colorado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a:t>&lt;&lt; CLICK &gt;&gt;</a:t>
            </a:r>
            <a:endParaRPr/>
          </a:p>
        </p:txBody>
      </p:sp>
      <p:sp>
        <p:nvSpPr>
          <p:cNvPr id="447" name="Google Shape;447;g2c37b58e577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c37b58e577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Some of the feedback from the SWRDM attendees:</a:t>
            </a:r>
            <a:endParaRPr/>
          </a:p>
          <a:p>
            <a:pPr indent="-317500" lvl="0" marL="457200" rtl="0" algn="l">
              <a:lnSpc>
                <a:spcPct val="100000"/>
              </a:lnSpc>
              <a:spcBef>
                <a:spcPts val="0"/>
              </a:spcBef>
              <a:spcAft>
                <a:spcPts val="0"/>
              </a:spcAft>
              <a:buSzPts val="1400"/>
              <a:buChar char="-"/>
            </a:pPr>
            <a:r>
              <a:rPr lang="en-US"/>
              <a:t>How do we have conversations? Delegates can give an AWSC/Assembly report after a WSO Town Hall on COB letter. To make an informed decision, I need to have the information. Progress over perfection. </a:t>
            </a:r>
            <a:endParaRPr/>
          </a:p>
          <a:p>
            <a:pPr indent="-317500" lvl="0" marL="457200" rtl="0" algn="l">
              <a:lnSpc>
                <a:spcPct val="100000"/>
              </a:lnSpc>
              <a:spcBef>
                <a:spcPts val="0"/>
              </a:spcBef>
              <a:spcAft>
                <a:spcPts val="0"/>
              </a:spcAft>
              <a:buSzPts val="1400"/>
              <a:buChar char="-"/>
            </a:pPr>
            <a:r>
              <a:rPr lang="en-US"/>
              <a:t>One thing to have a voice, another to be heard. Best practices on being heard.</a:t>
            </a:r>
            <a:endParaRPr/>
          </a:p>
          <a:p>
            <a:pPr indent="-317500" lvl="0" marL="457200" rtl="0" algn="l">
              <a:lnSpc>
                <a:spcPct val="100000"/>
              </a:lnSpc>
              <a:spcBef>
                <a:spcPts val="0"/>
              </a:spcBef>
              <a:spcAft>
                <a:spcPts val="0"/>
              </a:spcAft>
              <a:buSzPts val="1400"/>
              <a:buChar char="-"/>
            </a:pPr>
            <a:r>
              <a:rPr lang="en-US"/>
              <a:t>Trustees stated all eyes are on AFG Connects. That’s one avenue Delegates can utilize to have their voices heard. Anyone can send an email with</a:t>
            </a:r>
            <a:endParaRPr/>
          </a:p>
          <a:p>
            <a:pPr indent="-317500" lvl="0" marL="457200" rtl="0" algn="l">
              <a:lnSpc>
                <a:spcPct val="100000"/>
              </a:lnSpc>
              <a:spcBef>
                <a:spcPts val="0"/>
              </a:spcBef>
              <a:spcAft>
                <a:spcPts val="0"/>
              </a:spcAft>
              <a:buSzPts val="1400"/>
              <a:buChar char="-"/>
            </a:pPr>
            <a:r>
              <a:rPr lang="en-US"/>
              <a:t>“Policy” topics to the WSO. Trustee calls with the Delegate. Generate topics among Delegate-Panel discussions.</a:t>
            </a:r>
            <a:endParaRPr/>
          </a:p>
          <a:p>
            <a:pPr indent="-317500" lvl="0" marL="457200" rtl="0" algn="l">
              <a:lnSpc>
                <a:spcPct val="100000"/>
              </a:lnSpc>
              <a:spcBef>
                <a:spcPts val="0"/>
              </a:spcBef>
              <a:spcAft>
                <a:spcPts val="0"/>
              </a:spcAft>
              <a:buSzPts val="1400"/>
              <a:buChar char="-"/>
            </a:pPr>
            <a:r>
              <a:rPr lang="en-US"/>
              <a:t>Sometimes bringing things forward works, sometimes it doesn’t.</a:t>
            </a:r>
            <a:endParaRPr/>
          </a:p>
          <a:p>
            <a:pPr indent="-317500" lvl="0" marL="457200" rtl="0" algn="l">
              <a:lnSpc>
                <a:spcPct val="100000"/>
              </a:lnSpc>
              <a:spcBef>
                <a:spcPts val="0"/>
              </a:spcBef>
              <a:spcAft>
                <a:spcPts val="0"/>
              </a:spcAft>
              <a:buSzPts val="1400"/>
              <a:buChar char="-"/>
            </a:pPr>
            <a:r>
              <a:rPr lang="en-US"/>
              <a:t>Making myself available to fellowship and having their voices heard. Start CAI process in Area sooner than at the beginning of the year.</a:t>
            </a:r>
            <a:endParaRPr/>
          </a:p>
          <a:p>
            <a:pPr indent="-317500" lvl="0" marL="457200" rtl="0" algn="l">
              <a:lnSpc>
                <a:spcPct val="100000"/>
              </a:lnSpc>
              <a:spcBef>
                <a:spcPts val="0"/>
              </a:spcBef>
              <a:spcAft>
                <a:spcPts val="0"/>
              </a:spcAft>
              <a:buSzPts val="1400"/>
              <a:buChar char="-"/>
            </a:pPr>
            <a:r>
              <a:rPr lang="en-US"/>
              <a:t>Delegate has to listen. Everyone’s issues are important. My job is to bring that topic forward. The Conference needs to listen also.</a:t>
            </a:r>
            <a:endParaRPr/>
          </a:p>
          <a:p>
            <a:pPr indent="-317500" lvl="0" marL="457200" rtl="0" algn="l">
              <a:lnSpc>
                <a:spcPct val="100000"/>
              </a:lnSpc>
              <a:spcBef>
                <a:spcPts val="0"/>
              </a:spcBef>
              <a:spcAft>
                <a:spcPts val="0"/>
              </a:spcAft>
              <a:buSzPts val="1400"/>
              <a:buChar char="-"/>
            </a:pPr>
            <a:r>
              <a:rPr lang="en-US"/>
              <a:t>Delegates could get together and do KBDM for a particular thing for future conferences since it’s almost impossible to get in on the current agenda.</a:t>
            </a:r>
            <a:endParaRPr/>
          </a:p>
          <a:p>
            <a:pPr indent="-317500" lvl="0" marL="457200" rtl="0" algn="l">
              <a:lnSpc>
                <a:spcPct val="100000"/>
              </a:lnSpc>
              <a:spcBef>
                <a:spcPts val="0"/>
              </a:spcBef>
              <a:spcAft>
                <a:spcPts val="0"/>
              </a:spcAft>
              <a:buSzPts val="1400"/>
              <a:buChar char="-"/>
            </a:pPr>
            <a:r>
              <a:rPr lang="en-US"/>
              <a:t>Delegates in AA can bring floor motions in their Conference. I would like to see that. Currently Conference Agenda is so controlled and tight.</a:t>
            </a:r>
            <a:endParaRPr/>
          </a:p>
          <a:p>
            <a:pPr indent="-317500" lvl="0" marL="457200" rtl="0" algn="l">
              <a:lnSpc>
                <a:spcPct val="100000"/>
              </a:lnSpc>
              <a:spcBef>
                <a:spcPts val="0"/>
              </a:spcBef>
              <a:spcAft>
                <a:spcPts val="0"/>
              </a:spcAft>
              <a:buSzPts val="1400"/>
              <a:buChar char="-"/>
            </a:pPr>
            <a:r>
              <a:rPr lang="en-US"/>
              <a:t>At the end of my term, I finally was beginning to understand my role. And then all the sudden felt as if being “thrown away”. How are we utilizing</a:t>
            </a:r>
            <a:endParaRPr/>
          </a:p>
          <a:p>
            <a:pPr indent="-317500" lvl="0" marL="457200" rtl="0" algn="l">
              <a:lnSpc>
                <a:spcPct val="100000"/>
              </a:lnSpc>
              <a:spcBef>
                <a:spcPts val="0"/>
              </a:spcBef>
              <a:spcAft>
                <a:spcPts val="0"/>
              </a:spcAft>
              <a:buSzPts val="1400"/>
              <a:buChar char="-"/>
            </a:pPr>
            <a:r>
              <a:rPr lang="en-US"/>
              <a:t>the voices of Past Delegates? Why is there not a slot on the CLT for someone to put in an application to be of service for “someone, a IPD who just got it”, who’s thinking what am I going to do with all this stuff?</a:t>
            </a:r>
            <a:endParaRPr/>
          </a:p>
          <a:p>
            <a:pPr indent="-317500" lvl="0" marL="457200" rtl="0" algn="l">
              <a:lnSpc>
                <a:spcPct val="100000"/>
              </a:lnSpc>
              <a:spcBef>
                <a:spcPts val="0"/>
              </a:spcBef>
              <a:spcAft>
                <a:spcPts val="0"/>
              </a:spcAft>
              <a:buSzPts val="1400"/>
              <a:buChar char="-"/>
            </a:pPr>
            <a:r>
              <a:rPr lang="en-US"/>
              <a:t>I felt I was picked several times and had things of value to share as a Delegate. AFG Connects is a very good forum. There’s a lot of competition– one voice of many--and when he had something to say definitely was heard.</a:t>
            </a:r>
            <a:endParaRPr/>
          </a:p>
          <a:p>
            <a:pPr indent="-317500" lvl="0" marL="457200" rtl="0" algn="l">
              <a:lnSpc>
                <a:spcPct val="100000"/>
              </a:lnSpc>
              <a:spcBef>
                <a:spcPts val="0"/>
              </a:spcBef>
              <a:spcAft>
                <a:spcPts val="0"/>
              </a:spcAft>
              <a:buSzPts val="1400"/>
              <a:buChar char="-"/>
            </a:pPr>
            <a:r>
              <a:rPr lang="en-US"/>
              <a:t>What decisions, matters of substance and who’s making the decisions? If some decision are made that affects Delegates is it taken to them or “expired” (past Delegates). Could bounce it off them and or to current Delegates before decision made.</a:t>
            </a:r>
            <a:endParaRPr/>
          </a:p>
          <a:p>
            <a:pPr indent="-317500" lvl="0" marL="457200" rtl="0" algn="l">
              <a:lnSpc>
                <a:spcPct val="100000"/>
              </a:lnSpc>
              <a:spcBef>
                <a:spcPts val="0"/>
              </a:spcBef>
              <a:spcAft>
                <a:spcPts val="0"/>
              </a:spcAft>
              <a:buSzPts val="1400"/>
              <a:buChar char="-"/>
            </a:pPr>
            <a:r>
              <a:rPr lang="en-US"/>
              <a:t>Add back the 5 th day to the Conference to have more time to discuss things. Being Area Chair placing things on Agenda that pleases 25% of people is a challenge. CLT could run the agenda by the Delegates and see if they liked it. Are we utilizing our time the best way here?</a:t>
            </a:r>
            <a:endParaRPr/>
          </a:p>
          <a:p>
            <a:pPr indent="-317500" lvl="0" marL="457200" rtl="0" algn="l">
              <a:lnSpc>
                <a:spcPct val="100000"/>
              </a:lnSpc>
              <a:spcBef>
                <a:spcPts val="0"/>
              </a:spcBef>
              <a:spcAft>
                <a:spcPts val="0"/>
              </a:spcAft>
              <a:buSzPts val="1400"/>
              <a:buChar char="-"/>
            </a:pPr>
            <a:r>
              <a:rPr lang="en-US"/>
              <a:t>Being heard before a decision is what I am focusing on. We found ways to be heard more now than in years prior. Big decisions made w/o KBDM.</a:t>
            </a:r>
            <a:endParaRPr/>
          </a:p>
          <a:p>
            <a:pPr indent="-317500" lvl="0" marL="457200" rtl="0" algn="l">
              <a:lnSpc>
                <a:spcPct val="100000"/>
              </a:lnSpc>
              <a:spcBef>
                <a:spcPts val="0"/>
              </a:spcBef>
              <a:spcAft>
                <a:spcPts val="0"/>
              </a:spcAft>
              <a:buSzPts val="1400"/>
              <a:buChar char="-"/>
            </a:pPr>
            <a:r>
              <a:rPr lang="en-US"/>
              <a:t>How are we modeling integrity, dialogue before deliberation? It may be slower, yet participation is the key to harmony.</a:t>
            </a:r>
            <a:endParaRPr/>
          </a:p>
          <a:p>
            <a:pPr indent="-317500" lvl="0" marL="457200" rtl="0" algn="l">
              <a:lnSpc>
                <a:spcPct val="100000"/>
              </a:lnSpc>
              <a:spcBef>
                <a:spcPts val="0"/>
              </a:spcBef>
              <a:spcAft>
                <a:spcPts val="0"/>
              </a:spcAft>
              <a:buSzPts val="1400"/>
              <a:buChar char="-"/>
            </a:pPr>
            <a:r>
              <a:rPr lang="en-US"/>
              <a:t>Don’t know how many “expired” people we have here. More Trustees who’ve served at Conference the better we will be. Send in an applicationafter 2 WSC have passed.</a:t>
            </a:r>
            <a:endParaRPr/>
          </a:p>
          <a:p>
            <a:pPr indent="-317500" lvl="0" marL="457200" rtl="0" algn="l">
              <a:lnSpc>
                <a:spcPct val="100000"/>
              </a:lnSpc>
              <a:spcBef>
                <a:spcPts val="0"/>
              </a:spcBef>
              <a:spcAft>
                <a:spcPts val="0"/>
              </a:spcAft>
              <a:buSzPts val="1400"/>
              <a:buChar char="-"/>
            </a:pPr>
            <a:r>
              <a:rPr lang="en-US"/>
              <a:t>Send in application for WSO At Large Committees, ECPRM, EC, Trustee at Large and Regional Trustee. I submitted a letter to the Policy Chair and through the process clarity was added to the Service Manual. Alateen problems will also get you on the radar.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a:t>&lt;&lt; CLICK &gt;&gt;</a:t>
            </a:r>
            <a:endParaRPr/>
          </a:p>
        </p:txBody>
      </p:sp>
      <p:sp>
        <p:nvSpPr>
          <p:cNvPr id="454" name="Google Shape;454;g2c37b58e577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c37b58e577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&lt;&lt; CLICK &gt;&gt;</a:t>
            </a:r>
            <a:endParaRPr/>
          </a:p>
        </p:txBody>
      </p:sp>
      <p:sp>
        <p:nvSpPr>
          <p:cNvPr id="461" name="Google Shape;461;g2c37b58e577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c37b58e577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With the site selection of Colorado, and myself as the site chair, I will be reaching out to ask for your support in hosting the event, including registration, pre-event activities, etc.</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SWRDM 2026 will likely be in Hawaii.</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a:t>&lt;&lt; CLICK &gt;&gt;</a:t>
            </a:r>
            <a:endParaRPr/>
          </a:p>
        </p:txBody>
      </p:sp>
      <p:sp>
        <p:nvSpPr>
          <p:cNvPr id="468" name="Google Shape;468;g2c37b58e577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2c37b58e577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Read from Concept 9.  Read from Concept 10.</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We have had a lot of discussion (largely coming from the Southwest Region) about ultimate and delegated authority.  We balance authority and responsibility.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Service Manual p 204 says:  “ultimate authority should practically never be used in full, except in an emergency.  That emergency usually arises when delegated authority has erred, when it must be reorganized because it is ineffective or because it constantly exceeds it defined scope and purpose.”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Just because I can, doesn’t mean I should.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What Spiritual Principles do you year in Concept 10?</a:t>
            </a:r>
            <a:endParaRPr/>
          </a:p>
          <a:p>
            <a:pPr indent="-317500" lvl="0" marL="457200" rtl="0" algn="l">
              <a:lnSpc>
                <a:spcPct val="100000"/>
              </a:lnSpc>
              <a:spcBef>
                <a:spcPts val="0"/>
              </a:spcBef>
              <a:spcAft>
                <a:spcPts val="0"/>
              </a:spcAft>
              <a:buSzPts val="1400"/>
              <a:buChar char="●"/>
            </a:pPr>
            <a:r>
              <a:rPr lang="en-US"/>
              <a:t>Balance</a:t>
            </a:r>
            <a:endParaRPr/>
          </a:p>
          <a:p>
            <a:pPr indent="-317500" lvl="0" marL="457200" rtl="0" algn="l">
              <a:lnSpc>
                <a:spcPct val="100000"/>
              </a:lnSpc>
              <a:spcBef>
                <a:spcPts val="0"/>
              </a:spcBef>
              <a:spcAft>
                <a:spcPts val="0"/>
              </a:spcAft>
              <a:buSzPts val="1400"/>
              <a:buChar char="●"/>
            </a:pPr>
            <a:r>
              <a:rPr lang="en-US"/>
              <a:t>Trust</a:t>
            </a:r>
            <a:endParaRPr/>
          </a:p>
          <a:p>
            <a:pPr indent="-317500" lvl="0" marL="457200" rtl="0" algn="l">
              <a:lnSpc>
                <a:spcPct val="100000"/>
              </a:lnSpc>
              <a:spcBef>
                <a:spcPts val="0"/>
              </a:spcBef>
              <a:spcAft>
                <a:spcPts val="0"/>
              </a:spcAft>
              <a:buSzPts val="1400"/>
              <a:buChar char="●"/>
            </a:pPr>
            <a:r>
              <a:rPr lang="en-US"/>
              <a:t>Responsibility</a:t>
            </a:r>
            <a:endParaRPr/>
          </a:p>
          <a:p>
            <a:pPr indent="-317500" lvl="0" marL="457200" rtl="0" algn="l">
              <a:lnSpc>
                <a:spcPct val="100000"/>
              </a:lnSpc>
              <a:spcBef>
                <a:spcPts val="0"/>
              </a:spcBef>
              <a:spcAft>
                <a:spcPts val="0"/>
              </a:spcAft>
              <a:buSzPts val="1400"/>
              <a:buChar char="●"/>
            </a:pPr>
            <a:r>
              <a:rPr lang="en-US"/>
              <a:t>Accountability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We have pretty limited time this weekend.  Would anyone be interested in a Leadership principles in Concept 9 / Concept 10 workshop on Zoom?</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a:t>&lt;&lt; CLICK &gt;&gt;</a:t>
            </a:r>
            <a:endParaRPr/>
          </a:p>
        </p:txBody>
      </p:sp>
      <p:sp>
        <p:nvSpPr>
          <p:cNvPr id="475" name="Google Shape;475;g2c37b58e577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c37b58e577_0_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At our Fall Assembly, the Delegate role is up for election.  If you meet the requirements to stand for Delegate (Service Manual p. 156-157) and are interested in any way, please reach out to me to chat.  I have learned so much from my experience as your Delegate – not all of it just about Al-Anon.  Service is not just another thing I do.  It’s part of myrecovery from the family disease of alcoholism.</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a:t>&lt;&lt; CLICK &gt;&gt;</a:t>
            </a:r>
            <a:endParaRPr/>
          </a:p>
        </p:txBody>
      </p:sp>
      <p:sp>
        <p:nvSpPr>
          <p:cNvPr id="482" name="Google Shape;482;g2c37b58e577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9" name="Google Shape;48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I asked a question about the status of our Ample Reserve of my assigned Trustee on the COB Letter call, which was answered on AFG Connects by our Treasurer.</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The question was:  </a:t>
            </a:r>
            <a:endParaRPr/>
          </a:p>
          <a:p>
            <a:pPr indent="0" lvl="0" marL="0" rtl="0" algn="l">
              <a:lnSpc>
                <a:spcPct val="100000"/>
              </a:lnSpc>
              <a:spcBef>
                <a:spcPts val="0"/>
              </a:spcBef>
              <a:spcAft>
                <a:spcPts val="0"/>
              </a:spcAft>
              <a:buClr>
                <a:schemeClr val="dk1"/>
              </a:buClr>
              <a:buSzPts val="1100"/>
              <a:buFont typeface="Arial"/>
              <a:buNone/>
            </a:pPr>
            <a:r>
              <a:t/>
            </a:r>
            <a:endParaRPr sz="1050">
              <a:solidFill>
                <a:srgbClr val="333333"/>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050">
                <a:solidFill>
                  <a:srgbClr val="333333"/>
                </a:solidFill>
                <a:highlight>
                  <a:srgbClr val="FFFFFF"/>
                </a:highlight>
                <a:latin typeface="Arial"/>
                <a:ea typeface="Arial"/>
                <a:cs typeface="Arial"/>
                <a:sym typeface="Arial"/>
              </a:rPr>
              <a:t>I know in previous years that our ample reserve has not been fully funded up to the desired amount of one year's expenses but has hovered in the range of 8 to 9 months.  I was wondering how our ample reserve stands today with the material revenue surplus in 2023.</a:t>
            </a:r>
            <a:endParaRPr sz="1050">
              <a:solidFill>
                <a:srgbClr val="333333"/>
              </a:solidFill>
              <a:highlight>
                <a:srgbClr val="FFFFFF"/>
              </a:highlight>
              <a:latin typeface="Arial"/>
              <a:ea typeface="Arial"/>
              <a:cs typeface="Arial"/>
              <a:sym typeface="Arial"/>
            </a:endParaRPr>
          </a:p>
          <a:p>
            <a:pPr indent="0" lvl="0" marL="0" rtl="0" algn="l">
              <a:lnSpc>
                <a:spcPct val="115000"/>
              </a:lnSpc>
              <a:spcBef>
                <a:spcPts val="1100"/>
              </a:spcBef>
              <a:spcAft>
                <a:spcPts val="0"/>
              </a:spcAft>
              <a:buClr>
                <a:schemeClr val="dk1"/>
              </a:buClr>
              <a:buSzPts val="1100"/>
              <a:buFont typeface="Arial"/>
              <a:buNone/>
            </a:pPr>
            <a:r>
              <a:rPr lang="en-US" sz="1050">
                <a:solidFill>
                  <a:srgbClr val="333333"/>
                </a:solidFill>
                <a:highlight>
                  <a:srgbClr val="FFFFFF"/>
                </a:highlight>
                <a:latin typeface="Arial"/>
                <a:ea typeface="Arial"/>
                <a:cs typeface="Arial"/>
                <a:sym typeface="Arial"/>
              </a:rPr>
              <a:t>I understand that the Reserve Fund ebbs and flows by investment performance and by the 4% annual transfer unless the Board approves transfers otherwise.</a:t>
            </a:r>
            <a:endParaRPr sz="1050">
              <a:solidFill>
                <a:srgbClr val="333333"/>
              </a:solidFill>
              <a:highlight>
                <a:srgbClr val="FFFFFF"/>
              </a:highlight>
              <a:latin typeface="Arial"/>
              <a:ea typeface="Arial"/>
              <a:cs typeface="Arial"/>
              <a:sym typeface="Arial"/>
            </a:endParaRPr>
          </a:p>
          <a:p>
            <a:pPr indent="0" lvl="0" marL="0" rtl="0" algn="l">
              <a:lnSpc>
                <a:spcPct val="115000"/>
              </a:lnSpc>
              <a:spcBef>
                <a:spcPts val="1100"/>
              </a:spcBef>
              <a:spcAft>
                <a:spcPts val="0"/>
              </a:spcAft>
              <a:buClr>
                <a:schemeClr val="dk1"/>
              </a:buClr>
              <a:buSzPts val="1100"/>
              <a:buFont typeface="Arial"/>
              <a:buNone/>
            </a:pPr>
            <a:r>
              <a:rPr lang="en-US" sz="1050">
                <a:solidFill>
                  <a:srgbClr val="333333"/>
                </a:solidFill>
                <a:highlight>
                  <a:srgbClr val="FFFFFF"/>
                </a:highlight>
                <a:latin typeface="Arial"/>
                <a:ea typeface="Arial"/>
                <a:cs typeface="Arial"/>
                <a:sym typeface="Arial"/>
              </a:rPr>
              <a:t>With 2023 budgeted revenue just under $5.9M and actual revenue just over $6.9M, am I understanding correctly that there is no plan to direct any of the $1M net surplus revenue to the Reserve Fund?  Or, is it perhaps not necessary to direct surplus net revenue to the Reserve Fund because with the over +$1M in positive rate of return on investments, the Reserve Fund is now fully funded?</a:t>
            </a:r>
            <a:endParaRPr sz="1050">
              <a:solidFill>
                <a:srgbClr val="333333"/>
              </a:solidFill>
              <a:highlight>
                <a:srgbClr val="FFFFFF"/>
              </a:highlight>
              <a:latin typeface="Arial"/>
              <a:ea typeface="Arial"/>
              <a:cs typeface="Arial"/>
              <a:sym typeface="Arial"/>
            </a:endParaRPr>
          </a:p>
          <a:p>
            <a:pPr indent="0" lvl="0" marL="0" rtl="0" algn="l">
              <a:lnSpc>
                <a:spcPct val="115000"/>
              </a:lnSpc>
              <a:spcBef>
                <a:spcPts val="1100"/>
              </a:spcBef>
              <a:spcAft>
                <a:spcPts val="0"/>
              </a:spcAft>
              <a:buClr>
                <a:schemeClr val="dk1"/>
              </a:buClr>
              <a:buSzPts val="1100"/>
              <a:buFont typeface="Arial"/>
              <a:buNone/>
            </a:pPr>
            <a:r>
              <a:rPr lang="en-US" sz="1050">
                <a:solidFill>
                  <a:srgbClr val="333333"/>
                </a:solidFill>
                <a:highlight>
                  <a:srgbClr val="FFFFFF"/>
                </a:highlight>
                <a:latin typeface="Arial"/>
                <a:ea typeface="Arial"/>
                <a:cs typeface="Arial"/>
                <a:sym typeface="Arial"/>
              </a:rPr>
              <a:t>If not necessary to transfer any of the surplus revenue to the Reserve Fund, what plans do we have for that surplus?</a:t>
            </a:r>
            <a:endParaRPr sz="1050">
              <a:solidFill>
                <a:srgbClr val="333333"/>
              </a:solidFill>
              <a:highlight>
                <a:srgbClr val="FFFFFF"/>
              </a:highlight>
              <a:latin typeface="Arial"/>
              <a:ea typeface="Arial"/>
              <a:cs typeface="Arial"/>
              <a:sym typeface="Arial"/>
            </a:endParaRPr>
          </a:p>
          <a:p>
            <a:pPr indent="0" lvl="0" marL="0" rtl="0" algn="l">
              <a:lnSpc>
                <a:spcPct val="100000"/>
              </a:lnSpc>
              <a:spcBef>
                <a:spcPts val="1100"/>
              </a:spcBef>
              <a:spcAft>
                <a:spcPts val="0"/>
              </a:spcAft>
              <a:buClr>
                <a:schemeClr val="dk1"/>
              </a:buClr>
              <a:buSzPts val="1100"/>
              <a:buFont typeface="Arial"/>
              <a:buNone/>
            </a:pPr>
            <a:r>
              <a:rPr lang="en-US"/>
              <a:t>No answer yet . . . stay tuned . . .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b="1" lang="en-US" u="sng"/>
              <a:t>However – this is not an incitement to stop sending donations to WSO because they have too much money.  WSO has a long list of projects they are working on (which I will cover shortly), all requiring funds.  WSO is also short staffed.  We do not want to hamstring WSO, but I think it’s important to understand how that windfall will be used.  Just like we did here in Colorado with our surplus.</a:t>
            </a:r>
            <a:endParaRPr b="1" u="sng"/>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&lt;&lt; CLICK &gt;&gt;</a:t>
            </a:r>
            <a:endParaRPr/>
          </a:p>
        </p:txBody>
      </p:sp>
      <p:sp>
        <p:nvSpPr>
          <p:cNvPr id="259" name="Google Shape;25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&lt;&lt; CLICK &gt;&gt;</a:t>
            </a:r>
            <a:endParaRPr/>
          </a:p>
        </p:txBody>
      </p:sp>
      <p:sp>
        <p:nvSpPr>
          <p:cNvPr id="267" name="Google Shape;26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The Nominating Committee was extremely busy this year. For the first time, all work to prepare for Trustee and Executive Committee interviews, plus the technology assignment, was completed by the Nominating Committee.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This approach allowed these trusted servants to develop specific questions related to each candidate’s resume, which in turn better informed the Board during the interview process as to the skills and qualifications each candidate could bring to the Board. All interviews were conducted virtually in January.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In addition to this work, the Nominating Committee completed their work to develop three recommendations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to update the Trustee nominating process. The first two recommendations concluded significant efforts that began after the 2022 WSC to address Area Delegate concerns about the lack of clarity in the Trustee application process. The third resulted from the evaluation of an experimental effort to improve the Regional Committee on Trustees election process that had not worked as well as estimated. The Board approved the Nominating Committee recommendations as follows: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 Revise and replace the current Trustee Role Description effective immediately</a:t>
            </a:r>
            <a:endParaRPr/>
          </a:p>
          <a:p>
            <a:pPr indent="0" lvl="0" marL="0" rtl="0" algn="l">
              <a:spcBef>
                <a:spcPts val="0"/>
              </a:spcBef>
              <a:spcAft>
                <a:spcPts val="0"/>
              </a:spcAft>
              <a:buClr>
                <a:schemeClr val="dk1"/>
              </a:buClr>
              <a:buSzPts val="1100"/>
              <a:buFont typeface="Arial"/>
              <a:buNone/>
            </a:pPr>
            <a:r>
              <a:rPr lang="en-US"/>
              <a:t>• Begin using the revised Trustee Application for the 2024 nominating process, which commences August 16, 2024</a:t>
            </a:r>
            <a:endParaRPr/>
          </a:p>
          <a:p>
            <a:pPr indent="0" lvl="0" marL="0" rtl="0" algn="l">
              <a:spcBef>
                <a:spcPts val="0"/>
              </a:spcBef>
              <a:spcAft>
                <a:spcPts val="0"/>
              </a:spcAft>
              <a:buClr>
                <a:schemeClr val="dk1"/>
              </a:buClr>
              <a:buSzPts val="1100"/>
              <a:buFont typeface="Arial"/>
              <a:buNone/>
            </a:pPr>
            <a:r>
              <a:rPr lang="en-US"/>
              <a:t>• Hold Regional Committee on Trustees Chairperson and Co-Chairperson elections during the time frame of the WSC</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&lt;&lt; CLICK &gt;&gt;</a:t>
            </a:r>
            <a:endParaRPr/>
          </a:p>
        </p:txBody>
      </p:sp>
      <p:sp>
        <p:nvSpPr>
          <p:cNvPr id="274" name="Google Shape;27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c51237a5a4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&lt;&lt; CLICK &gt;&gt;</a:t>
            </a:r>
            <a:endParaRPr/>
          </a:p>
        </p:txBody>
      </p:sp>
      <p:sp>
        <p:nvSpPr>
          <p:cNvPr id="281" name="Google Shape;281;g2c51237a5a4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c51237a5a4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&lt;&lt; CLICK &gt;&gt;</a:t>
            </a:r>
            <a:endParaRPr/>
          </a:p>
        </p:txBody>
      </p:sp>
      <p:sp>
        <p:nvSpPr>
          <p:cNvPr id="288" name="Google Shape;288;g2c51237a5a4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c51237a5a4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The purpose of the update sent each quarter by the Policy Committee Chairperson is to report progress and provide information on the following:</a:t>
            </a:r>
            <a:endParaRPr/>
          </a:p>
          <a:p>
            <a:pPr indent="0" lvl="0" marL="0" rtl="0" algn="l">
              <a:spcBef>
                <a:spcPts val="0"/>
              </a:spcBef>
              <a:spcAft>
                <a:spcPts val="0"/>
              </a:spcAft>
              <a:buClr>
                <a:schemeClr val="dk1"/>
              </a:buClr>
              <a:buSzPts val="1100"/>
              <a:buFont typeface="Arial"/>
              <a:buNone/>
            </a:pPr>
            <a:r>
              <a:rPr lang="en-US"/>
              <a:t>• Registering Multiple Meetings Thought Force: The Thought Force brought forward recommendations, based on the information they gathered, that did not support having a numerical limit on the number of meetings a group may have. It did recommend the “Registration of Groups” section on page 85 of the 2022-2025 Al-Anon/Alateen Service Manual (P24/27) v2 for anyone who would benefit from information and guidance when registering a group. The Policy Committee will take this recommendation forward.</a:t>
            </a:r>
            <a:endParaRPr/>
          </a:p>
          <a:p>
            <a:pPr indent="0" lvl="0" marL="0" rtl="0" algn="l">
              <a:spcBef>
                <a:spcPts val="0"/>
              </a:spcBef>
              <a:spcAft>
                <a:spcPts val="0"/>
              </a:spcAft>
              <a:buClr>
                <a:schemeClr val="dk1"/>
              </a:buClr>
              <a:buSzPts val="1100"/>
              <a:buFont typeface="Arial"/>
              <a:buNone/>
            </a:pPr>
            <a:r>
              <a:rPr lang="en-US"/>
              <a:t>• Choosing a Group Name Task Force: The Policy Committee had a discussion regarding the recommendation of the Task Force and approved the revised policy for “Choosing a Group’s Name,” found on pages 85 and 86 of the Service Manual. The revised section will be presented for discussion and approval at the 2024 World Service Conference (WSC).</a:t>
            </a:r>
            <a:endParaRPr/>
          </a:p>
          <a:p>
            <a:pPr indent="0" lvl="0" marL="0" rtl="0" algn="l">
              <a:spcBef>
                <a:spcPts val="0"/>
              </a:spcBef>
              <a:spcAft>
                <a:spcPts val="0"/>
              </a:spcAft>
              <a:buClr>
                <a:schemeClr val="dk1"/>
              </a:buClr>
              <a:buSzPts val="1100"/>
              <a:buFont typeface="Arial"/>
              <a:buNone/>
            </a:pPr>
            <a:r>
              <a:rPr lang="en-US"/>
              <a:t>• Letters from Members: We discussed a concern raised by an Al-Anon member regarding a f ormer A.A. member who had served as a Delegate. We gathered information and background on this topic and will continue discussing it in a future Policy meeting.</a:t>
            </a:r>
            <a:endParaRPr/>
          </a:p>
          <a:p>
            <a:pPr indent="0" lvl="0" marL="0" rtl="0" algn="l">
              <a:spcBef>
                <a:spcPts val="0"/>
              </a:spcBef>
              <a:spcAft>
                <a:spcPts val="0"/>
              </a:spcAft>
              <a:buClr>
                <a:schemeClr val="dk1"/>
              </a:buClr>
              <a:buSzPts val="1100"/>
              <a:buFont typeface="Arial"/>
              <a:buNone/>
            </a:pPr>
            <a:r>
              <a:rPr lang="en-US"/>
              <a:t>• Discussion: Minors not allowed in Al-Anon meetings: The Policy Committee discussed this topic at its October 2023 meeting. Discussion at the January meeting was deferred pending further information.</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&lt;&lt; CLICK &gt;&gt;</a:t>
            </a:r>
            <a:endParaRPr/>
          </a:p>
        </p:txBody>
      </p:sp>
      <p:sp>
        <p:nvSpPr>
          <p:cNvPr id="295" name="Google Shape;295;g2c51237a5a4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Image">
  <p:cSld name="Title Slide with Image">
    <p:spTree>
      <p:nvGrpSpPr>
        <p:cNvPr id="14" name="Shape 14"/>
        <p:cNvGrpSpPr/>
        <p:nvPr/>
      </p:nvGrpSpPr>
      <p:grpSpPr>
        <a:xfrm>
          <a:off x="0" y="0"/>
          <a:ext cx="0" cy="0"/>
          <a:chOff x="0" y="0"/>
          <a:chExt cx="0" cy="0"/>
        </a:xfrm>
      </p:grpSpPr>
      <p:sp>
        <p:nvSpPr>
          <p:cNvPr id="15" name="Google Shape;15;p21"/>
          <p:cNvSpPr txBox="1"/>
          <p:nvPr>
            <p:ph type="ctrTitle"/>
          </p:nvPr>
        </p:nvSpPr>
        <p:spPr>
          <a:xfrm>
            <a:off x="4686300" y="2726872"/>
            <a:ext cx="7233557" cy="832077"/>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800"/>
              <a:buFont typeface="Calibri"/>
              <a:buNone/>
              <a:defRPr b="1" sz="48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1"/>
          <p:cNvSpPr txBox="1"/>
          <p:nvPr>
            <p:ph idx="1" type="subTitle"/>
          </p:nvPr>
        </p:nvSpPr>
        <p:spPr>
          <a:xfrm>
            <a:off x="4686300" y="3569380"/>
            <a:ext cx="7233557" cy="365125"/>
          </a:xfrm>
          <a:prstGeom prst="rect">
            <a:avLst/>
          </a:prstGeom>
          <a:noFill/>
          <a:ln>
            <a:noFill/>
          </a:ln>
        </p:spPr>
        <p:txBody>
          <a:bodyPr anchorCtr="0" anchor="t" bIns="45700" lIns="0" spcFirstLastPara="1" rIns="91425" wrap="square" tIns="45700">
            <a:normAutofit/>
          </a:bodyPr>
          <a:lstStyle>
            <a:lvl1pPr lvl="0" algn="l">
              <a:lnSpc>
                <a:spcPct val="90000"/>
              </a:lnSpc>
              <a:spcBef>
                <a:spcPts val="1000"/>
              </a:spcBef>
              <a:spcAft>
                <a:spcPts val="0"/>
              </a:spcAft>
              <a:buSzPts val="1800"/>
              <a:buNone/>
              <a:defRPr b="0" sz="1800" cap="none">
                <a:solidFill>
                  <a:schemeClr val="dk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 name="Google Shape;17;p2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cxnSp>
        <p:nvCxnSpPr>
          <p:cNvPr id="18" name="Google Shape;18;p21"/>
          <p:cNvCxnSpPr/>
          <p:nvPr/>
        </p:nvCxnSpPr>
        <p:spPr>
          <a:xfrm>
            <a:off x="4827813" y="4082142"/>
            <a:ext cx="1488621" cy="0"/>
          </a:xfrm>
          <a:prstGeom prst="straightConnector1">
            <a:avLst/>
          </a:prstGeom>
          <a:noFill/>
          <a:ln cap="flat" cmpd="sng" w="57150">
            <a:solidFill>
              <a:schemeClr val="accent1"/>
            </a:solidFill>
            <a:prstDash val="solid"/>
            <a:miter lim="800000"/>
            <a:headEnd len="sm" w="sm" type="none"/>
            <a:tailEnd len="sm" w="sm" type="none"/>
          </a:ln>
        </p:spPr>
      </p:cxnSp>
      <p:grpSp>
        <p:nvGrpSpPr>
          <p:cNvPr id="19" name="Google Shape;19;p21"/>
          <p:cNvGrpSpPr/>
          <p:nvPr/>
        </p:nvGrpSpPr>
        <p:grpSpPr>
          <a:xfrm>
            <a:off x="4793474" y="2475187"/>
            <a:ext cx="748798" cy="134113"/>
            <a:chOff x="4827813" y="2534636"/>
            <a:chExt cx="996651" cy="178504"/>
          </a:xfrm>
        </p:grpSpPr>
        <p:sp>
          <p:nvSpPr>
            <p:cNvPr id="20" name="Google Shape;20;p21"/>
            <p:cNvSpPr/>
            <p:nvPr/>
          </p:nvSpPr>
          <p:spPr>
            <a:xfrm>
              <a:off x="4827813" y="2534636"/>
              <a:ext cx="178504" cy="17850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 name="Google Shape;21;p21"/>
            <p:cNvSpPr/>
            <p:nvPr/>
          </p:nvSpPr>
          <p:spPr>
            <a:xfrm>
              <a:off x="5092508" y="2534636"/>
              <a:ext cx="178504" cy="178504"/>
            </a:xfrm>
            <a:prstGeom prst="ellipse">
              <a:avLst/>
            </a:prstGeom>
            <a:solidFill>
              <a:schemeClr val="accent4">
                <a:alpha val="6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 name="Google Shape;22;p21"/>
            <p:cNvSpPr/>
            <p:nvPr/>
          </p:nvSpPr>
          <p:spPr>
            <a:xfrm>
              <a:off x="5369234" y="2534636"/>
              <a:ext cx="178504" cy="17850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21"/>
            <p:cNvSpPr/>
            <p:nvPr/>
          </p:nvSpPr>
          <p:spPr>
            <a:xfrm>
              <a:off x="5645960" y="2534636"/>
              <a:ext cx="178504" cy="178504"/>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4" name="Google Shape;24;p21"/>
          <p:cNvSpPr/>
          <p:nvPr>
            <p:ph idx="2" type="pic"/>
          </p:nvPr>
        </p:nvSpPr>
        <p:spPr>
          <a:xfrm>
            <a:off x="0" y="1"/>
            <a:ext cx="4424363" cy="6858000"/>
          </a:xfrm>
          <a:prstGeom prst="rect">
            <a:avLst/>
          </a:prstGeom>
          <a:solidFill>
            <a:schemeClr val="lt2"/>
          </a:solidFill>
          <a:ln>
            <a:noFill/>
          </a:ln>
        </p:spPr>
      </p:sp>
      <p:sp>
        <p:nvSpPr>
          <p:cNvPr id="25" name="Google Shape;25;p21"/>
          <p:cNvSpPr/>
          <p:nvPr/>
        </p:nvSpPr>
        <p:spPr>
          <a:xfrm>
            <a:off x="8621485" y="4408714"/>
            <a:ext cx="3298372" cy="3298372"/>
          </a:xfrm>
          <a:prstGeom prst="ellipse">
            <a:avLst/>
          </a:prstGeom>
          <a:noFill/>
          <a:ln cap="flat" cmpd="sng" w="9525">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 name="Google Shape;26;p21"/>
          <p:cNvSpPr/>
          <p:nvPr/>
        </p:nvSpPr>
        <p:spPr>
          <a:xfrm>
            <a:off x="8303078" y="4184310"/>
            <a:ext cx="1268186" cy="1268186"/>
          </a:xfrm>
          <a:prstGeom prst="ellipse">
            <a:avLst/>
          </a:prstGeom>
          <a:noFill/>
          <a:ln cap="flat" cmpd="sng" w="9525">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Thank You">
    <p:spTree>
      <p:nvGrpSpPr>
        <p:cNvPr id="146" name="Shape 146"/>
        <p:cNvGrpSpPr/>
        <p:nvPr/>
      </p:nvGrpSpPr>
      <p:grpSpPr>
        <a:xfrm>
          <a:off x="0" y="0"/>
          <a:ext cx="0" cy="0"/>
          <a:chOff x="0" y="0"/>
          <a:chExt cx="0" cy="0"/>
        </a:xfrm>
      </p:grpSpPr>
      <p:sp>
        <p:nvSpPr>
          <p:cNvPr id="147" name="Google Shape;147;p30"/>
          <p:cNvSpPr txBox="1"/>
          <p:nvPr>
            <p:ph type="title"/>
          </p:nvPr>
        </p:nvSpPr>
        <p:spPr>
          <a:xfrm>
            <a:off x="4712885" y="2704121"/>
            <a:ext cx="6556248" cy="750278"/>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800"/>
              <a:buFont typeface="Calibri"/>
              <a:buNone/>
              <a:defRPr b="1" sz="4800"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3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cxnSp>
        <p:nvCxnSpPr>
          <p:cNvPr id="149" name="Google Shape;149;p30"/>
          <p:cNvCxnSpPr/>
          <p:nvPr/>
        </p:nvCxnSpPr>
        <p:spPr>
          <a:xfrm>
            <a:off x="4827813" y="3760408"/>
            <a:ext cx="1488621" cy="0"/>
          </a:xfrm>
          <a:prstGeom prst="straightConnector1">
            <a:avLst/>
          </a:prstGeom>
          <a:noFill/>
          <a:ln cap="flat" cmpd="sng" w="57150">
            <a:solidFill>
              <a:schemeClr val="accent1"/>
            </a:solidFill>
            <a:prstDash val="solid"/>
            <a:miter lim="800000"/>
            <a:headEnd len="sm" w="sm" type="none"/>
            <a:tailEnd len="sm" w="sm" type="none"/>
          </a:ln>
        </p:spPr>
      </p:cxnSp>
      <p:sp>
        <p:nvSpPr>
          <p:cNvPr id="150" name="Google Shape;150;p30"/>
          <p:cNvSpPr/>
          <p:nvPr>
            <p:ph idx="2" type="pic"/>
          </p:nvPr>
        </p:nvSpPr>
        <p:spPr>
          <a:xfrm>
            <a:off x="0" y="1"/>
            <a:ext cx="4424363" cy="6858000"/>
          </a:xfrm>
          <a:prstGeom prst="rect">
            <a:avLst/>
          </a:prstGeom>
          <a:solidFill>
            <a:schemeClr val="lt2"/>
          </a:solidFill>
          <a:ln>
            <a:noFill/>
          </a:ln>
        </p:spPr>
      </p:sp>
      <p:sp>
        <p:nvSpPr>
          <p:cNvPr id="151" name="Google Shape;151;p30"/>
          <p:cNvSpPr/>
          <p:nvPr/>
        </p:nvSpPr>
        <p:spPr>
          <a:xfrm>
            <a:off x="8621485" y="4408714"/>
            <a:ext cx="3298372" cy="3298372"/>
          </a:xfrm>
          <a:prstGeom prst="ellipse">
            <a:avLst/>
          </a:prstGeom>
          <a:noFill/>
          <a:ln cap="flat" cmpd="sng" w="9525">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2" name="Google Shape;152;p30"/>
          <p:cNvSpPr/>
          <p:nvPr/>
        </p:nvSpPr>
        <p:spPr>
          <a:xfrm>
            <a:off x="8303078" y="4184310"/>
            <a:ext cx="1268186" cy="1268186"/>
          </a:xfrm>
          <a:prstGeom prst="ellipse">
            <a:avLst/>
          </a:prstGeom>
          <a:noFill/>
          <a:ln cap="flat" cmpd="sng" w="9525">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Envelope" id="153" name="Google Shape;153;p30"/>
          <p:cNvPicPr preferRelativeResize="0"/>
          <p:nvPr/>
        </p:nvPicPr>
        <p:blipFill rotWithShape="1">
          <a:blip r:embed="rId2">
            <a:alphaModFix/>
          </a:blip>
          <a:srcRect b="0" l="0" r="0" t="0"/>
          <a:stretch/>
        </p:blipFill>
        <p:spPr>
          <a:xfrm>
            <a:off x="4834803" y="4029040"/>
            <a:ext cx="469232" cy="469232"/>
          </a:xfrm>
          <a:prstGeom prst="rect">
            <a:avLst/>
          </a:prstGeom>
          <a:noFill/>
          <a:ln>
            <a:noFill/>
          </a:ln>
        </p:spPr>
      </p:pic>
      <p:sp>
        <p:nvSpPr>
          <p:cNvPr id="154" name="Google Shape;154;p30"/>
          <p:cNvSpPr txBox="1"/>
          <p:nvPr>
            <p:ph idx="1" type="subTitle"/>
          </p:nvPr>
        </p:nvSpPr>
        <p:spPr>
          <a:xfrm>
            <a:off x="5406809" y="4126311"/>
            <a:ext cx="3640478" cy="433938"/>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1800"/>
              <a:buNone/>
              <a:defRPr b="0" sz="1800" cap="none"/>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5" name="Google Shape;155;p30"/>
          <p:cNvSpPr txBox="1"/>
          <p:nvPr>
            <p:ph idx="3" type="body"/>
          </p:nvPr>
        </p:nvSpPr>
        <p:spPr>
          <a:xfrm>
            <a:off x="5408614" y="4836222"/>
            <a:ext cx="3638674" cy="4539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800"/>
              <a:buNone/>
              <a:defRPr b="0" sz="1800" cap="none"/>
            </a:lvl1pPr>
            <a:lvl2pPr indent="-355600" lvl="1" marL="914400" algn="l">
              <a:lnSpc>
                <a:spcPct val="90000"/>
              </a:lnSpc>
              <a:spcBef>
                <a:spcPts val="500"/>
              </a:spcBef>
              <a:spcAft>
                <a:spcPts val="0"/>
              </a:spcAft>
              <a:buSzPts val="2000"/>
              <a:buChar char="•"/>
              <a:defRPr sz="2000"/>
            </a:lvl2pPr>
            <a:lvl3pPr indent="-342900" lvl="2" marL="1371600" algn="l">
              <a:lnSpc>
                <a:spcPct val="90000"/>
              </a:lnSpc>
              <a:spcBef>
                <a:spcPts val="500"/>
              </a:spcBef>
              <a:spcAft>
                <a:spcPts val="0"/>
              </a:spcAft>
              <a:buSzPts val="1800"/>
              <a:buChar char="•"/>
              <a:defRPr sz="1800"/>
            </a:lvl3pPr>
            <a:lvl4pPr indent="-330200" lvl="3" marL="1828800" algn="l">
              <a:lnSpc>
                <a:spcPct val="90000"/>
              </a:lnSpc>
              <a:spcBef>
                <a:spcPts val="500"/>
              </a:spcBef>
              <a:spcAft>
                <a:spcPts val="0"/>
              </a:spcAft>
              <a:buSzPts val="1600"/>
              <a:buChar char="•"/>
              <a:defRPr sz="1600"/>
            </a:lvl4pPr>
            <a:lvl5pPr indent="-330200" lvl="4" marL="2286000" algn="l">
              <a:lnSpc>
                <a:spcPct val="90000"/>
              </a:lnSpc>
              <a:spcBef>
                <a:spcPts val="500"/>
              </a:spcBef>
              <a:spcAft>
                <a:spcPts val="0"/>
              </a:spcAft>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56" name="Google Shape;156;p30"/>
          <p:cNvGrpSpPr/>
          <p:nvPr/>
        </p:nvGrpSpPr>
        <p:grpSpPr>
          <a:xfrm>
            <a:off x="4793474" y="2475187"/>
            <a:ext cx="748798" cy="134113"/>
            <a:chOff x="4827813" y="2534636"/>
            <a:chExt cx="996651" cy="178504"/>
          </a:xfrm>
        </p:grpSpPr>
        <p:sp>
          <p:nvSpPr>
            <p:cNvPr id="157" name="Google Shape;157;p30"/>
            <p:cNvSpPr/>
            <p:nvPr/>
          </p:nvSpPr>
          <p:spPr>
            <a:xfrm>
              <a:off x="4827813" y="2534636"/>
              <a:ext cx="178504" cy="17850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8" name="Google Shape;158;p30"/>
            <p:cNvSpPr/>
            <p:nvPr/>
          </p:nvSpPr>
          <p:spPr>
            <a:xfrm>
              <a:off x="5092508" y="2534636"/>
              <a:ext cx="178504" cy="178504"/>
            </a:xfrm>
            <a:prstGeom prst="ellipse">
              <a:avLst/>
            </a:prstGeom>
            <a:solidFill>
              <a:schemeClr val="accent4">
                <a:alpha val="6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9" name="Google Shape;159;p30"/>
            <p:cNvSpPr/>
            <p:nvPr/>
          </p:nvSpPr>
          <p:spPr>
            <a:xfrm>
              <a:off x="5369234" y="2534636"/>
              <a:ext cx="178504" cy="17850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0" name="Google Shape;160;p30"/>
            <p:cNvSpPr/>
            <p:nvPr/>
          </p:nvSpPr>
          <p:spPr>
            <a:xfrm>
              <a:off x="5645960" y="2534636"/>
              <a:ext cx="178504" cy="178504"/>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descr="Link" id="161" name="Google Shape;161;p30"/>
          <p:cNvPicPr preferRelativeResize="0"/>
          <p:nvPr/>
        </p:nvPicPr>
        <p:blipFill rotWithShape="1">
          <a:blip r:embed="rId3">
            <a:alphaModFix/>
          </a:blip>
          <a:srcRect b="0" l="0" r="0" t="0"/>
          <a:stretch/>
        </p:blipFill>
        <p:spPr>
          <a:xfrm>
            <a:off x="4787152" y="4809677"/>
            <a:ext cx="542081" cy="54208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2" name="Shape 162"/>
        <p:cNvGrpSpPr/>
        <p:nvPr/>
      </p:nvGrpSpPr>
      <p:grpSpPr>
        <a:xfrm>
          <a:off x="0" y="0"/>
          <a:ext cx="0" cy="0"/>
          <a:chOff x="0" y="0"/>
          <a:chExt cx="0" cy="0"/>
        </a:xfrm>
      </p:grpSpPr>
      <p:sp>
        <p:nvSpPr>
          <p:cNvPr id="163" name="Google Shape;163;p31"/>
          <p:cNvSpPr txBox="1"/>
          <p:nvPr>
            <p:ph type="ctrTitle"/>
          </p:nvPr>
        </p:nvSpPr>
        <p:spPr>
          <a:xfrm>
            <a:off x="4686300" y="2726872"/>
            <a:ext cx="7233557" cy="832077"/>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800"/>
              <a:buFont typeface="Calibri"/>
              <a:buNone/>
              <a:defRPr b="1" sz="48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31"/>
          <p:cNvSpPr txBox="1"/>
          <p:nvPr>
            <p:ph idx="1" type="subTitle"/>
          </p:nvPr>
        </p:nvSpPr>
        <p:spPr>
          <a:xfrm>
            <a:off x="4686300" y="3569380"/>
            <a:ext cx="7233557" cy="365125"/>
          </a:xfrm>
          <a:prstGeom prst="rect">
            <a:avLst/>
          </a:prstGeom>
          <a:noFill/>
          <a:ln>
            <a:noFill/>
          </a:ln>
        </p:spPr>
        <p:txBody>
          <a:bodyPr anchorCtr="0" anchor="t" bIns="45700" lIns="0" spcFirstLastPara="1" rIns="91425" wrap="square" tIns="45700">
            <a:normAutofit/>
          </a:bodyPr>
          <a:lstStyle>
            <a:lvl1pPr lvl="0" algn="l">
              <a:lnSpc>
                <a:spcPct val="90000"/>
              </a:lnSpc>
              <a:spcBef>
                <a:spcPts val="1000"/>
              </a:spcBef>
              <a:spcAft>
                <a:spcPts val="0"/>
              </a:spcAft>
              <a:buSzPts val="1800"/>
              <a:buNone/>
              <a:defRPr b="0" sz="1800" cap="none">
                <a:solidFill>
                  <a:schemeClr val="dk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5" name="Google Shape;165;p3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cxnSp>
        <p:nvCxnSpPr>
          <p:cNvPr id="166" name="Google Shape;166;p31"/>
          <p:cNvCxnSpPr/>
          <p:nvPr/>
        </p:nvCxnSpPr>
        <p:spPr>
          <a:xfrm>
            <a:off x="4827813" y="4082142"/>
            <a:ext cx="1488621" cy="0"/>
          </a:xfrm>
          <a:prstGeom prst="straightConnector1">
            <a:avLst/>
          </a:prstGeom>
          <a:noFill/>
          <a:ln cap="flat" cmpd="sng" w="57150">
            <a:solidFill>
              <a:schemeClr val="accent1"/>
            </a:solidFill>
            <a:prstDash val="solid"/>
            <a:miter lim="800000"/>
            <a:headEnd len="sm" w="sm" type="none"/>
            <a:tailEnd len="sm" w="sm" type="none"/>
          </a:ln>
        </p:spPr>
      </p:cxnSp>
      <p:grpSp>
        <p:nvGrpSpPr>
          <p:cNvPr id="167" name="Google Shape;167;p31"/>
          <p:cNvGrpSpPr/>
          <p:nvPr/>
        </p:nvGrpSpPr>
        <p:grpSpPr>
          <a:xfrm>
            <a:off x="4793474" y="2475187"/>
            <a:ext cx="748798" cy="134113"/>
            <a:chOff x="4827813" y="2534636"/>
            <a:chExt cx="996651" cy="178504"/>
          </a:xfrm>
        </p:grpSpPr>
        <p:sp>
          <p:nvSpPr>
            <p:cNvPr id="168" name="Google Shape;168;p31"/>
            <p:cNvSpPr/>
            <p:nvPr/>
          </p:nvSpPr>
          <p:spPr>
            <a:xfrm>
              <a:off x="4827813" y="2534636"/>
              <a:ext cx="178504" cy="17850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9" name="Google Shape;169;p31"/>
            <p:cNvSpPr/>
            <p:nvPr/>
          </p:nvSpPr>
          <p:spPr>
            <a:xfrm>
              <a:off x="5092508" y="2534636"/>
              <a:ext cx="178504" cy="178504"/>
            </a:xfrm>
            <a:prstGeom prst="ellipse">
              <a:avLst/>
            </a:prstGeom>
            <a:solidFill>
              <a:schemeClr val="accent4">
                <a:alpha val="6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0" name="Google Shape;170;p31"/>
            <p:cNvSpPr/>
            <p:nvPr/>
          </p:nvSpPr>
          <p:spPr>
            <a:xfrm>
              <a:off x="5369234" y="2534636"/>
              <a:ext cx="178504" cy="17850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1" name="Google Shape;171;p31"/>
            <p:cNvSpPr/>
            <p:nvPr/>
          </p:nvSpPr>
          <p:spPr>
            <a:xfrm>
              <a:off x="5645960" y="2534636"/>
              <a:ext cx="178504" cy="178504"/>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72" name="Google Shape;172;p31"/>
          <p:cNvSpPr/>
          <p:nvPr/>
        </p:nvSpPr>
        <p:spPr>
          <a:xfrm>
            <a:off x="8621485" y="4408714"/>
            <a:ext cx="3298372" cy="3298372"/>
          </a:xfrm>
          <a:prstGeom prst="ellipse">
            <a:avLst/>
          </a:prstGeom>
          <a:noFill/>
          <a:ln cap="flat" cmpd="sng" w="9525">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3" name="Google Shape;173;p31"/>
          <p:cNvSpPr/>
          <p:nvPr/>
        </p:nvSpPr>
        <p:spPr>
          <a:xfrm>
            <a:off x="8303078" y="4184310"/>
            <a:ext cx="1268186" cy="1268186"/>
          </a:xfrm>
          <a:prstGeom prst="ellipse">
            <a:avLst/>
          </a:prstGeom>
          <a:noFill/>
          <a:ln cap="flat" cmpd="sng" w="9525">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4" name="Google Shape;174;p31"/>
          <p:cNvSpPr/>
          <p:nvPr/>
        </p:nvSpPr>
        <p:spPr>
          <a:xfrm>
            <a:off x="0" y="0"/>
            <a:ext cx="4424363" cy="685799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75" name="Shape 175"/>
        <p:cNvGrpSpPr/>
        <p:nvPr/>
      </p:nvGrpSpPr>
      <p:grpSpPr>
        <a:xfrm>
          <a:off x="0" y="0"/>
          <a:ext cx="0" cy="0"/>
          <a:chOff x="0" y="0"/>
          <a:chExt cx="0" cy="0"/>
        </a:xfrm>
      </p:grpSpPr>
      <p:sp>
        <p:nvSpPr>
          <p:cNvPr id="176" name="Google Shape;176;p32"/>
          <p:cNvSpPr txBox="1"/>
          <p:nvPr>
            <p:ph type="title"/>
          </p:nvPr>
        </p:nvSpPr>
        <p:spPr>
          <a:xfrm>
            <a:off x="363416" y="246186"/>
            <a:ext cx="11465168" cy="1037492"/>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3200"/>
              <a:buFont typeface="Calibri"/>
              <a:buNone/>
              <a:defRPr b="1"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32"/>
          <p:cNvSpPr txBox="1"/>
          <p:nvPr>
            <p:ph idx="12" type="sldNum"/>
          </p:nvPr>
        </p:nvSpPr>
        <p:spPr>
          <a:xfrm>
            <a:off x="9085384" y="6463207"/>
            <a:ext cx="2743200" cy="24938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78" name="Google Shape;178;p32"/>
          <p:cNvCxnSpPr/>
          <p:nvPr/>
        </p:nvCxnSpPr>
        <p:spPr>
          <a:xfrm>
            <a:off x="-24055" y="1452565"/>
            <a:ext cx="1717831" cy="0"/>
          </a:xfrm>
          <a:prstGeom prst="straightConnector1">
            <a:avLst/>
          </a:prstGeom>
          <a:noFill/>
          <a:ln cap="flat" cmpd="sng" w="57150">
            <a:solidFill>
              <a:schemeClr val="accent1"/>
            </a:solidFill>
            <a:prstDash val="solid"/>
            <a:miter lim="800000"/>
            <a:headEnd len="sm" w="sm" type="none"/>
            <a:tailEnd len="sm" w="sm" type="none"/>
          </a:ln>
        </p:spPr>
      </p:cxnSp>
      <p:cxnSp>
        <p:nvCxnSpPr>
          <p:cNvPr id="179" name="Google Shape;179;p32"/>
          <p:cNvCxnSpPr/>
          <p:nvPr/>
        </p:nvCxnSpPr>
        <p:spPr>
          <a:xfrm>
            <a:off x="1804745" y="1452565"/>
            <a:ext cx="545734" cy="0"/>
          </a:xfrm>
          <a:prstGeom prst="straightConnector1">
            <a:avLst/>
          </a:prstGeom>
          <a:noFill/>
          <a:ln cap="flat" cmpd="sng" w="57150">
            <a:solidFill>
              <a:schemeClr val="accent1"/>
            </a:solidFill>
            <a:prstDash val="solid"/>
            <a:miter lim="800000"/>
            <a:headEnd len="sm" w="sm" type="none"/>
            <a:tailEnd len="sm" w="sm" type="none"/>
          </a:ln>
        </p:spPr>
      </p:cxnSp>
      <p:cxnSp>
        <p:nvCxnSpPr>
          <p:cNvPr id="180" name="Google Shape;180;p32"/>
          <p:cNvCxnSpPr/>
          <p:nvPr/>
        </p:nvCxnSpPr>
        <p:spPr>
          <a:xfrm flipH="1" rot="10800000">
            <a:off x="2454442" y="1429119"/>
            <a:ext cx="9737558" cy="15383"/>
          </a:xfrm>
          <a:prstGeom prst="straightConnector1">
            <a:avLst/>
          </a:prstGeom>
          <a:noFill/>
          <a:ln cap="flat" cmpd="sng" w="9525">
            <a:solidFill>
              <a:schemeClr val="accent1"/>
            </a:solidFill>
            <a:prstDash val="solid"/>
            <a:miter lim="800000"/>
            <a:headEnd len="sm" w="sm" type="none"/>
            <a:tailEnd len="sm" w="sm" type="none"/>
          </a:ln>
        </p:spPr>
      </p:cxnSp>
      <p:grpSp>
        <p:nvGrpSpPr>
          <p:cNvPr id="181" name="Google Shape;181;p32"/>
          <p:cNvGrpSpPr/>
          <p:nvPr/>
        </p:nvGrpSpPr>
        <p:grpSpPr>
          <a:xfrm>
            <a:off x="363416" y="421045"/>
            <a:ext cx="748798" cy="134113"/>
            <a:chOff x="4827813" y="2534636"/>
            <a:chExt cx="996651" cy="178504"/>
          </a:xfrm>
        </p:grpSpPr>
        <p:sp>
          <p:nvSpPr>
            <p:cNvPr id="182" name="Google Shape;182;p32"/>
            <p:cNvSpPr/>
            <p:nvPr/>
          </p:nvSpPr>
          <p:spPr>
            <a:xfrm>
              <a:off x="4827813" y="2534636"/>
              <a:ext cx="178504" cy="17850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3" name="Google Shape;183;p32"/>
            <p:cNvSpPr/>
            <p:nvPr/>
          </p:nvSpPr>
          <p:spPr>
            <a:xfrm>
              <a:off x="5092508" y="2534636"/>
              <a:ext cx="178504" cy="178504"/>
            </a:xfrm>
            <a:prstGeom prst="ellipse">
              <a:avLst/>
            </a:prstGeom>
            <a:solidFill>
              <a:schemeClr val="accent4">
                <a:alpha val="6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4" name="Google Shape;184;p32"/>
            <p:cNvSpPr/>
            <p:nvPr/>
          </p:nvSpPr>
          <p:spPr>
            <a:xfrm>
              <a:off x="5369234" y="2534636"/>
              <a:ext cx="178504" cy="17850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5" name="Google Shape;185;p32"/>
            <p:cNvSpPr/>
            <p:nvPr/>
          </p:nvSpPr>
          <p:spPr>
            <a:xfrm>
              <a:off x="5645960" y="2534636"/>
              <a:ext cx="178504" cy="178504"/>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86" name="Google Shape;186;p32"/>
          <p:cNvSpPr txBox="1"/>
          <p:nvPr>
            <p:ph idx="1" type="body"/>
          </p:nvPr>
        </p:nvSpPr>
        <p:spPr>
          <a:xfrm>
            <a:off x="6347380" y="1681163"/>
            <a:ext cx="5481203"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87" name="Google Shape;187;p32"/>
          <p:cNvSpPr txBox="1"/>
          <p:nvPr>
            <p:ph idx="2" type="body"/>
          </p:nvPr>
        </p:nvSpPr>
        <p:spPr>
          <a:xfrm>
            <a:off x="6347379" y="2586215"/>
            <a:ext cx="5481203" cy="360344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8" name="Google Shape;188;p32"/>
          <p:cNvSpPr txBox="1"/>
          <p:nvPr>
            <p:ph idx="3" type="body"/>
          </p:nvPr>
        </p:nvSpPr>
        <p:spPr>
          <a:xfrm>
            <a:off x="363416" y="1681163"/>
            <a:ext cx="5481202"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89" name="Google Shape;189;p32"/>
          <p:cNvSpPr txBox="1"/>
          <p:nvPr>
            <p:ph idx="4" type="body"/>
          </p:nvPr>
        </p:nvSpPr>
        <p:spPr>
          <a:xfrm>
            <a:off x="363416" y="2586215"/>
            <a:ext cx="5481202" cy="360344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0" name="Google Shape;190;p32"/>
          <p:cNvSpPr/>
          <p:nvPr/>
        </p:nvSpPr>
        <p:spPr>
          <a:xfrm>
            <a:off x="4608159" y="4718683"/>
            <a:ext cx="3298372" cy="3298372"/>
          </a:xfrm>
          <a:prstGeom prst="ellipse">
            <a:avLst/>
          </a:prstGeom>
          <a:noFill/>
          <a:ln cap="flat" cmpd="sng" w="9525">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1" name="Google Shape;191;p32"/>
          <p:cNvSpPr/>
          <p:nvPr/>
        </p:nvSpPr>
        <p:spPr>
          <a:xfrm>
            <a:off x="4289752" y="4494279"/>
            <a:ext cx="1268186" cy="1268186"/>
          </a:xfrm>
          <a:prstGeom prst="ellipse">
            <a:avLst/>
          </a:prstGeom>
          <a:noFill/>
          <a:ln cap="flat" cmpd="sng" w="9525">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92" name="Shape 192"/>
        <p:cNvGrpSpPr/>
        <p:nvPr/>
      </p:nvGrpSpPr>
      <p:grpSpPr>
        <a:xfrm>
          <a:off x="0" y="0"/>
          <a:ext cx="0" cy="0"/>
          <a:chOff x="0" y="0"/>
          <a:chExt cx="0" cy="0"/>
        </a:xfrm>
      </p:grpSpPr>
      <p:sp>
        <p:nvSpPr>
          <p:cNvPr id="193" name="Google Shape;193;p33"/>
          <p:cNvSpPr txBox="1"/>
          <p:nvPr>
            <p:ph type="title"/>
          </p:nvPr>
        </p:nvSpPr>
        <p:spPr>
          <a:xfrm>
            <a:off x="831850" y="3794663"/>
            <a:ext cx="10515600" cy="823232"/>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3600"/>
              <a:buFont typeface="Calibri"/>
              <a:buNone/>
              <a:defRPr b="1" sz="36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p33"/>
          <p:cNvSpPr txBox="1"/>
          <p:nvPr>
            <p:ph idx="12" type="sldNum"/>
          </p:nvPr>
        </p:nvSpPr>
        <p:spPr>
          <a:xfrm>
            <a:off x="9085384" y="6463207"/>
            <a:ext cx="2743200" cy="24938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95" name="Google Shape;195;p33"/>
          <p:cNvCxnSpPr/>
          <p:nvPr/>
        </p:nvCxnSpPr>
        <p:spPr>
          <a:xfrm>
            <a:off x="5351690" y="3748188"/>
            <a:ext cx="1488621" cy="0"/>
          </a:xfrm>
          <a:prstGeom prst="straightConnector1">
            <a:avLst/>
          </a:prstGeom>
          <a:noFill/>
          <a:ln cap="flat" cmpd="sng" w="139700">
            <a:solidFill>
              <a:schemeClr val="accent1"/>
            </a:solidFill>
            <a:prstDash val="solid"/>
            <a:miter lim="800000"/>
            <a:headEnd len="sm" w="sm" type="none"/>
            <a:tailEnd len="sm" w="sm" type="none"/>
          </a:ln>
        </p:spPr>
      </p:cxnSp>
      <p:grpSp>
        <p:nvGrpSpPr>
          <p:cNvPr id="196" name="Google Shape;196;p33"/>
          <p:cNvGrpSpPr/>
          <p:nvPr/>
        </p:nvGrpSpPr>
        <p:grpSpPr>
          <a:xfrm>
            <a:off x="5721601" y="4594679"/>
            <a:ext cx="748798" cy="134113"/>
            <a:chOff x="4827813" y="2534636"/>
            <a:chExt cx="996651" cy="178504"/>
          </a:xfrm>
        </p:grpSpPr>
        <p:sp>
          <p:nvSpPr>
            <p:cNvPr id="197" name="Google Shape;197;p33"/>
            <p:cNvSpPr/>
            <p:nvPr/>
          </p:nvSpPr>
          <p:spPr>
            <a:xfrm>
              <a:off x="4827813" y="2534636"/>
              <a:ext cx="178504" cy="17850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8" name="Google Shape;198;p33"/>
            <p:cNvSpPr/>
            <p:nvPr/>
          </p:nvSpPr>
          <p:spPr>
            <a:xfrm>
              <a:off x="5092508" y="2534636"/>
              <a:ext cx="178504" cy="178504"/>
            </a:xfrm>
            <a:prstGeom prst="ellipse">
              <a:avLst/>
            </a:prstGeom>
            <a:solidFill>
              <a:schemeClr val="accent4">
                <a:alpha val="6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9" name="Google Shape;199;p33"/>
            <p:cNvSpPr/>
            <p:nvPr/>
          </p:nvSpPr>
          <p:spPr>
            <a:xfrm>
              <a:off x="5369234" y="2534636"/>
              <a:ext cx="178504" cy="17850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0" name="Google Shape;200;p33"/>
            <p:cNvSpPr/>
            <p:nvPr/>
          </p:nvSpPr>
          <p:spPr>
            <a:xfrm>
              <a:off x="5645960" y="2534636"/>
              <a:ext cx="178504" cy="178504"/>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01" name="Google Shape;201;p33"/>
          <p:cNvSpPr txBox="1"/>
          <p:nvPr>
            <p:ph idx="1" type="body"/>
          </p:nvPr>
        </p:nvSpPr>
        <p:spPr>
          <a:xfrm>
            <a:off x="839788" y="4839679"/>
            <a:ext cx="10507662" cy="1305379"/>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SzPts val="1800"/>
              <a:buNone/>
              <a:defRPr b="0" cap="none"/>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2" name="Google Shape;202;p33"/>
          <p:cNvSpPr/>
          <p:nvPr>
            <p:ph idx="2" type="pic"/>
          </p:nvPr>
        </p:nvSpPr>
        <p:spPr>
          <a:xfrm>
            <a:off x="0" y="1"/>
            <a:ext cx="12192000" cy="3713017"/>
          </a:xfrm>
          <a:prstGeom prst="rect">
            <a:avLst/>
          </a:prstGeom>
          <a:solidFill>
            <a:srgbClr val="D8D8D8"/>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203" name="Shape 203"/>
        <p:cNvGrpSpPr/>
        <p:nvPr/>
      </p:nvGrpSpPr>
      <p:grpSpPr>
        <a:xfrm>
          <a:off x="0" y="0"/>
          <a:ext cx="0" cy="0"/>
          <a:chOff x="0" y="0"/>
          <a:chExt cx="0" cy="0"/>
        </a:xfrm>
      </p:grpSpPr>
      <p:sp>
        <p:nvSpPr>
          <p:cNvPr id="204" name="Google Shape;204;p34"/>
          <p:cNvSpPr txBox="1"/>
          <p:nvPr>
            <p:ph type="title"/>
          </p:nvPr>
        </p:nvSpPr>
        <p:spPr>
          <a:xfrm>
            <a:off x="363416" y="246186"/>
            <a:ext cx="3206261" cy="1037492"/>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3200"/>
              <a:buFont typeface="Calibri"/>
              <a:buNone/>
              <a:defRPr b="1"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34"/>
          <p:cNvSpPr txBox="1"/>
          <p:nvPr>
            <p:ph idx="12" type="sldNum"/>
          </p:nvPr>
        </p:nvSpPr>
        <p:spPr>
          <a:xfrm>
            <a:off x="9085384" y="6463207"/>
            <a:ext cx="2743200" cy="24938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06" name="Google Shape;206;p34"/>
          <p:cNvSpPr/>
          <p:nvPr/>
        </p:nvSpPr>
        <p:spPr>
          <a:xfrm>
            <a:off x="10251393" y="555158"/>
            <a:ext cx="3298372" cy="3298372"/>
          </a:xfrm>
          <a:prstGeom prst="ellipse">
            <a:avLst/>
          </a:prstGeom>
          <a:noFill/>
          <a:ln cap="flat" cmpd="sng" w="9525">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7" name="Google Shape;207;p34"/>
          <p:cNvSpPr/>
          <p:nvPr/>
        </p:nvSpPr>
        <p:spPr>
          <a:xfrm>
            <a:off x="9932986" y="330754"/>
            <a:ext cx="1268186" cy="1268186"/>
          </a:xfrm>
          <a:prstGeom prst="ellipse">
            <a:avLst/>
          </a:prstGeom>
          <a:noFill/>
          <a:ln cap="flat" cmpd="sng" w="9525">
            <a:solidFill>
              <a:srgbClr val="D0CE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08" name="Google Shape;208;p34"/>
          <p:cNvGrpSpPr/>
          <p:nvPr/>
        </p:nvGrpSpPr>
        <p:grpSpPr>
          <a:xfrm>
            <a:off x="363416" y="421045"/>
            <a:ext cx="748798" cy="134113"/>
            <a:chOff x="4827813" y="2534636"/>
            <a:chExt cx="996651" cy="178504"/>
          </a:xfrm>
        </p:grpSpPr>
        <p:sp>
          <p:nvSpPr>
            <p:cNvPr id="209" name="Google Shape;209;p34"/>
            <p:cNvSpPr/>
            <p:nvPr/>
          </p:nvSpPr>
          <p:spPr>
            <a:xfrm>
              <a:off x="4827813" y="2534636"/>
              <a:ext cx="178504" cy="17850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0" name="Google Shape;210;p34"/>
            <p:cNvSpPr/>
            <p:nvPr/>
          </p:nvSpPr>
          <p:spPr>
            <a:xfrm>
              <a:off x="5092508" y="2534636"/>
              <a:ext cx="178504" cy="178504"/>
            </a:xfrm>
            <a:prstGeom prst="ellipse">
              <a:avLst/>
            </a:prstGeom>
            <a:solidFill>
              <a:schemeClr val="accent4">
                <a:alpha val="6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1" name="Google Shape;211;p34"/>
            <p:cNvSpPr/>
            <p:nvPr/>
          </p:nvSpPr>
          <p:spPr>
            <a:xfrm>
              <a:off x="5369234" y="2534636"/>
              <a:ext cx="178504" cy="17850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2" name="Google Shape;212;p34"/>
            <p:cNvSpPr/>
            <p:nvPr/>
          </p:nvSpPr>
          <p:spPr>
            <a:xfrm>
              <a:off x="5645960" y="2534636"/>
              <a:ext cx="178504" cy="178504"/>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13" name="Google Shape;213;p34"/>
          <p:cNvSpPr txBox="1"/>
          <p:nvPr>
            <p:ph idx="1" type="body"/>
          </p:nvPr>
        </p:nvSpPr>
        <p:spPr>
          <a:xfrm>
            <a:off x="363416" y="2057400"/>
            <a:ext cx="3206261"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4" name="Google Shape;214;p34"/>
          <p:cNvSpPr txBox="1"/>
          <p:nvPr>
            <p:ph idx="2" type="body"/>
          </p:nvPr>
        </p:nvSpPr>
        <p:spPr>
          <a:xfrm>
            <a:off x="3888084" y="246187"/>
            <a:ext cx="7467304" cy="5614864"/>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SzPts val="2000"/>
              <a:buChar char="•"/>
              <a:defRPr sz="2000"/>
            </a:lvl1pPr>
            <a:lvl2pPr indent="-342900" lvl="1" marL="914400" algn="l">
              <a:lnSpc>
                <a:spcPct val="90000"/>
              </a:lnSpc>
              <a:spcBef>
                <a:spcPts val="500"/>
              </a:spcBef>
              <a:spcAft>
                <a:spcPts val="0"/>
              </a:spcAft>
              <a:buSzPts val="1800"/>
              <a:buChar char="•"/>
              <a:defRPr sz="1800"/>
            </a:lvl2pPr>
            <a:lvl3pPr indent="-330200" lvl="2" marL="1371600" algn="l">
              <a:lnSpc>
                <a:spcPct val="90000"/>
              </a:lnSpc>
              <a:spcBef>
                <a:spcPts val="500"/>
              </a:spcBef>
              <a:spcAft>
                <a:spcPts val="0"/>
              </a:spcAft>
              <a:buSzPts val="1600"/>
              <a:buChar char="•"/>
              <a:defRPr sz="1600"/>
            </a:lvl3pPr>
            <a:lvl4pPr indent="-317500" lvl="3" marL="1828800" algn="l">
              <a:lnSpc>
                <a:spcPct val="90000"/>
              </a:lnSpc>
              <a:spcBef>
                <a:spcPts val="500"/>
              </a:spcBef>
              <a:spcAft>
                <a:spcPts val="0"/>
              </a:spcAft>
              <a:buSzPts val="1400"/>
              <a:buChar char="•"/>
              <a:defRPr sz="1400"/>
            </a:lvl4pPr>
            <a:lvl5pPr indent="-317500" lvl="4" marL="2286000" algn="l">
              <a:lnSpc>
                <a:spcPct val="90000"/>
              </a:lnSpc>
              <a:spcBef>
                <a:spcPts val="500"/>
              </a:spcBef>
              <a:spcAft>
                <a:spcPts val="0"/>
              </a:spcAft>
              <a:buSzPts val="1400"/>
              <a:buChar char="•"/>
              <a:defRPr sz="14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15" name="Shape 215"/>
        <p:cNvGrpSpPr/>
        <p:nvPr/>
      </p:nvGrpSpPr>
      <p:grpSpPr>
        <a:xfrm>
          <a:off x="0" y="0"/>
          <a:ext cx="0" cy="0"/>
          <a:chOff x="0" y="0"/>
          <a:chExt cx="0" cy="0"/>
        </a:xfrm>
      </p:grpSpPr>
      <p:sp>
        <p:nvSpPr>
          <p:cNvPr id="216" name="Google Shape;216;p35"/>
          <p:cNvSpPr txBox="1"/>
          <p:nvPr>
            <p:ph type="title"/>
          </p:nvPr>
        </p:nvSpPr>
        <p:spPr>
          <a:xfrm>
            <a:off x="363416" y="246186"/>
            <a:ext cx="11465168" cy="1037492"/>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3200"/>
              <a:buFont typeface="Calibri"/>
              <a:buNone/>
              <a:defRPr b="1"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35"/>
          <p:cNvSpPr txBox="1"/>
          <p:nvPr>
            <p:ph idx="12" type="sldNum"/>
          </p:nvPr>
        </p:nvSpPr>
        <p:spPr>
          <a:xfrm>
            <a:off x="9085384" y="6463207"/>
            <a:ext cx="2743200" cy="24938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218" name="Google Shape;218;p35"/>
          <p:cNvCxnSpPr/>
          <p:nvPr/>
        </p:nvCxnSpPr>
        <p:spPr>
          <a:xfrm>
            <a:off x="-24055" y="1452565"/>
            <a:ext cx="1717831" cy="0"/>
          </a:xfrm>
          <a:prstGeom prst="straightConnector1">
            <a:avLst/>
          </a:prstGeom>
          <a:noFill/>
          <a:ln cap="flat" cmpd="sng" w="57150">
            <a:solidFill>
              <a:schemeClr val="accent1"/>
            </a:solidFill>
            <a:prstDash val="solid"/>
            <a:miter lim="800000"/>
            <a:headEnd len="sm" w="sm" type="none"/>
            <a:tailEnd len="sm" w="sm" type="none"/>
          </a:ln>
        </p:spPr>
      </p:cxnSp>
      <p:cxnSp>
        <p:nvCxnSpPr>
          <p:cNvPr id="219" name="Google Shape;219;p35"/>
          <p:cNvCxnSpPr/>
          <p:nvPr/>
        </p:nvCxnSpPr>
        <p:spPr>
          <a:xfrm>
            <a:off x="1804745" y="1452565"/>
            <a:ext cx="545734" cy="0"/>
          </a:xfrm>
          <a:prstGeom prst="straightConnector1">
            <a:avLst/>
          </a:prstGeom>
          <a:noFill/>
          <a:ln cap="flat" cmpd="sng" w="57150">
            <a:solidFill>
              <a:schemeClr val="accent1"/>
            </a:solidFill>
            <a:prstDash val="solid"/>
            <a:miter lim="800000"/>
            <a:headEnd len="sm" w="sm" type="none"/>
            <a:tailEnd len="sm" w="sm" type="none"/>
          </a:ln>
        </p:spPr>
      </p:cxnSp>
      <p:cxnSp>
        <p:nvCxnSpPr>
          <p:cNvPr id="220" name="Google Shape;220;p35"/>
          <p:cNvCxnSpPr/>
          <p:nvPr/>
        </p:nvCxnSpPr>
        <p:spPr>
          <a:xfrm flipH="1" rot="10800000">
            <a:off x="2454442" y="1429119"/>
            <a:ext cx="9737558" cy="15383"/>
          </a:xfrm>
          <a:prstGeom prst="straightConnector1">
            <a:avLst/>
          </a:prstGeom>
          <a:noFill/>
          <a:ln cap="flat" cmpd="sng" w="9525">
            <a:solidFill>
              <a:schemeClr val="accent1"/>
            </a:solidFill>
            <a:prstDash val="solid"/>
            <a:miter lim="800000"/>
            <a:headEnd len="sm" w="sm" type="none"/>
            <a:tailEnd len="sm" w="sm" type="none"/>
          </a:ln>
        </p:spPr>
      </p:cxnSp>
      <p:grpSp>
        <p:nvGrpSpPr>
          <p:cNvPr id="221" name="Google Shape;221;p35"/>
          <p:cNvGrpSpPr/>
          <p:nvPr/>
        </p:nvGrpSpPr>
        <p:grpSpPr>
          <a:xfrm>
            <a:off x="363416" y="421045"/>
            <a:ext cx="748798" cy="134113"/>
            <a:chOff x="4827813" y="2534636"/>
            <a:chExt cx="996651" cy="178504"/>
          </a:xfrm>
        </p:grpSpPr>
        <p:sp>
          <p:nvSpPr>
            <p:cNvPr id="222" name="Google Shape;222;p35"/>
            <p:cNvSpPr/>
            <p:nvPr/>
          </p:nvSpPr>
          <p:spPr>
            <a:xfrm>
              <a:off x="4827813" y="2534636"/>
              <a:ext cx="178504" cy="17850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3" name="Google Shape;223;p35"/>
            <p:cNvSpPr/>
            <p:nvPr/>
          </p:nvSpPr>
          <p:spPr>
            <a:xfrm>
              <a:off x="5092508" y="2534636"/>
              <a:ext cx="178504" cy="178504"/>
            </a:xfrm>
            <a:prstGeom prst="ellipse">
              <a:avLst/>
            </a:prstGeom>
            <a:solidFill>
              <a:schemeClr val="accent4">
                <a:alpha val="6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4" name="Google Shape;224;p35"/>
            <p:cNvSpPr/>
            <p:nvPr/>
          </p:nvSpPr>
          <p:spPr>
            <a:xfrm>
              <a:off x="5369234" y="2534636"/>
              <a:ext cx="178504" cy="17850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5" name="Google Shape;225;p35"/>
            <p:cNvSpPr/>
            <p:nvPr/>
          </p:nvSpPr>
          <p:spPr>
            <a:xfrm>
              <a:off x="5645960" y="2534636"/>
              <a:ext cx="178504" cy="178504"/>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26" name="Google Shape;226;p35"/>
          <p:cNvSpPr/>
          <p:nvPr/>
        </p:nvSpPr>
        <p:spPr>
          <a:xfrm>
            <a:off x="4608159" y="4718683"/>
            <a:ext cx="3298372" cy="3298372"/>
          </a:xfrm>
          <a:prstGeom prst="ellipse">
            <a:avLst/>
          </a:prstGeom>
          <a:noFill/>
          <a:ln cap="flat" cmpd="sng" w="9525">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7" name="Google Shape;227;p35"/>
          <p:cNvSpPr/>
          <p:nvPr/>
        </p:nvSpPr>
        <p:spPr>
          <a:xfrm>
            <a:off x="4289752" y="4494279"/>
            <a:ext cx="1268186" cy="1268186"/>
          </a:xfrm>
          <a:prstGeom prst="ellipse">
            <a:avLst/>
          </a:prstGeom>
          <a:noFill/>
          <a:ln cap="flat" cmpd="sng" w="9525">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28" name="Shape 228"/>
        <p:cNvGrpSpPr/>
        <p:nvPr/>
      </p:nvGrpSpPr>
      <p:grpSpPr>
        <a:xfrm>
          <a:off x="0" y="0"/>
          <a:ext cx="0" cy="0"/>
          <a:chOff x="0" y="0"/>
          <a:chExt cx="0" cy="0"/>
        </a:xfrm>
      </p:grpSpPr>
      <p:sp>
        <p:nvSpPr>
          <p:cNvPr id="229" name="Google Shape;229;p36"/>
          <p:cNvSpPr txBox="1"/>
          <p:nvPr>
            <p:ph idx="12" type="sldNum"/>
          </p:nvPr>
        </p:nvSpPr>
        <p:spPr>
          <a:xfrm>
            <a:off x="9085384" y="6463207"/>
            <a:ext cx="2743200" cy="24938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230" name="Google Shape;230;p36"/>
          <p:cNvGrpSpPr/>
          <p:nvPr/>
        </p:nvGrpSpPr>
        <p:grpSpPr>
          <a:xfrm>
            <a:off x="363416" y="421045"/>
            <a:ext cx="748798" cy="134113"/>
            <a:chOff x="4827813" y="2534636"/>
            <a:chExt cx="996651" cy="178504"/>
          </a:xfrm>
        </p:grpSpPr>
        <p:sp>
          <p:nvSpPr>
            <p:cNvPr id="231" name="Google Shape;231;p36"/>
            <p:cNvSpPr/>
            <p:nvPr/>
          </p:nvSpPr>
          <p:spPr>
            <a:xfrm>
              <a:off x="4827813" y="2534636"/>
              <a:ext cx="178504" cy="17850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2" name="Google Shape;232;p36"/>
            <p:cNvSpPr/>
            <p:nvPr/>
          </p:nvSpPr>
          <p:spPr>
            <a:xfrm>
              <a:off x="5092508" y="2534636"/>
              <a:ext cx="178504" cy="178504"/>
            </a:xfrm>
            <a:prstGeom prst="ellipse">
              <a:avLst/>
            </a:prstGeom>
            <a:solidFill>
              <a:schemeClr val="accent4">
                <a:alpha val="6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3" name="Google Shape;233;p36"/>
            <p:cNvSpPr/>
            <p:nvPr/>
          </p:nvSpPr>
          <p:spPr>
            <a:xfrm>
              <a:off x="5369234" y="2534636"/>
              <a:ext cx="178504" cy="17850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4" name="Google Shape;234;p36"/>
            <p:cNvSpPr/>
            <p:nvPr/>
          </p:nvSpPr>
          <p:spPr>
            <a:xfrm>
              <a:off x="5645960" y="2534636"/>
              <a:ext cx="178504" cy="178504"/>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7" name="Shape 27"/>
        <p:cNvGrpSpPr/>
        <p:nvPr/>
      </p:nvGrpSpPr>
      <p:grpSpPr>
        <a:xfrm>
          <a:off x="0" y="0"/>
          <a:ext cx="0" cy="0"/>
          <a:chOff x="0" y="0"/>
          <a:chExt cx="0" cy="0"/>
        </a:xfrm>
      </p:grpSpPr>
      <p:sp>
        <p:nvSpPr>
          <p:cNvPr id="28" name="Google Shape;28;p22"/>
          <p:cNvSpPr txBox="1"/>
          <p:nvPr>
            <p:ph idx="12" type="sldNum"/>
          </p:nvPr>
        </p:nvSpPr>
        <p:spPr>
          <a:xfrm>
            <a:off x="9085384" y="6463207"/>
            <a:ext cx="2743200" cy="24938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29" name="Google Shape;29;p22"/>
          <p:cNvCxnSpPr/>
          <p:nvPr/>
        </p:nvCxnSpPr>
        <p:spPr>
          <a:xfrm>
            <a:off x="-24055" y="1452565"/>
            <a:ext cx="1717831" cy="0"/>
          </a:xfrm>
          <a:prstGeom prst="straightConnector1">
            <a:avLst/>
          </a:prstGeom>
          <a:noFill/>
          <a:ln cap="flat" cmpd="sng" w="57150">
            <a:solidFill>
              <a:schemeClr val="accent1"/>
            </a:solidFill>
            <a:prstDash val="solid"/>
            <a:miter lim="800000"/>
            <a:headEnd len="sm" w="sm" type="none"/>
            <a:tailEnd len="sm" w="sm" type="none"/>
          </a:ln>
        </p:spPr>
      </p:cxnSp>
      <p:cxnSp>
        <p:nvCxnSpPr>
          <p:cNvPr id="30" name="Google Shape;30;p22"/>
          <p:cNvCxnSpPr/>
          <p:nvPr/>
        </p:nvCxnSpPr>
        <p:spPr>
          <a:xfrm>
            <a:off x="1804745" y="1452565"/>
            <a:ext cx="545734" cy="0"/>
          </a:xfrm>
          <a:prstGeom prst="straightConnector1">
            <a:avLst/>
          </a:prstGeom>
          <a:noFill/>
          <a:ln cap="flat" cmpd="sng" w="57150">
            <a:solidFill>
              <a:schemeClr val="accent1"/>
            </a:solidFill>
            <a:prstDash val="solid"/>
            <a:miter lim="800000"/>
            <a:headEnd len="sm" w="sm" type="none"/>
            <a:tailEnd len="sm" w="sm" type="none"/>
          </a:ln>
        </p:spPr>
      </p:cxnSp>
      <p:cxnSp>
        <p:nvCxnSpPr>
          <p:cNvPr id="31" name="Google Shape;31;p22"/>
          <p:cNvCxnSpPr/>
          <p:nvPr/>
        </p:nvCxnSpPr>
        <p:spPr>
          <a:xfrm flipH="1" rot="10800000">
            <a:off x="2454442" y="1429119"/>
            <a:ext cx="9737558" cy="15383"/>
          </a:xfrm>
          <a:prstGeom prst="straightConnector1">
            <a:avLst/>
          </a:prstGeom>
          <a:noFill/>
          <a:ln cap="flat" cmpd="sng" w="9525">
            <a:solidFill>
              <a:schemeClr val="accent1"/>
            </a:solidFill>
            <a:prstDash val="solid"/>
            <a:miter lim="800000"/>
            <a:headEnd len="sm" w="sm" type="none"/>
            <a:tailEnd len="sm" w="sm" type="none"/>
          </a:ln>
        </p:spPr>
      </p:cxnSp>
      <p:grpSp>
        <p:nvGrpSpPr>
          <p:cNvPr id="32" name="Google Shape;32;p22"/>
          <p:cNvGrpSpPr/>
          <p:nvPr/>
        </p:nvGrpSpPr>
        <p:grpSpPr>
          <a:xfrm>
            <a:off x="363416" y="421045"/>
            <a:ext cx="748798" cy="134113"/>
            <a:chOff x="4827813" y="2534636"/>
            <a:chExt cx="996651" cy="178504"/>
          </a:xfrm>
        </p:grpSpPr>
        <p:sp>
          <p:nvSpPr>
            <p:cNvPr id="33" name="Google Shape;33;p22"/>
            <p:cNvSpPr/>
            <p:nvPr/>
          </p:nvSpPr>
          <p:spPr>
            <a:xfrm>
              <a:off x="4827813" y="2534636"/>
              <a:ext cx="178504" cy="17850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 name="Google Shape;34;p22"/>
            <p:cNvSpPr/>
            <p:nvPr/>
          </p:nvSpPr>
          <p:spPr>
            <a:xfrm>
              <a:off x="5092508" y="2534636"/>
              <a:ext cx="178504" cy="178504"/>
            </a:xfrm>
            <a:prstGeom prst="ellipse">
              <a:avLst/>
            </a:prstGeom>
            <a:solidFill>
              <a:schemeClr val="accent4">
                <a:alpha val="6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 name="Google Shape;35;p22"/>
            <p:cNvSpPr/>
            <p:nvPr/>
          </p:nvSpPr>
          <p:spPr>
            <a:xfrm>
              <a:off x="5369234" y="2534636"/>
              <a:ext cx="178504" cy="17850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22"/>
            <p:cNvSpPr/>
            <p:nvPr/>
          </p:nvSpPr>
          <p:spPr>
            <a:xfrm>
              <a:off x="5645960" y="2534636"/>
              <a:ext cx="178504" cy="178504"/>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7" name="Google Shape;37;p22"/>
          <p:cNvSpPr txBox="1"/>
          <p:nvPr>
            <p:ph idx="1" type="body"/>
          </p:nvPr>
        </p:nvSpPr>
        <p:spPr>
          <a:xfrm>
            <a:off x="363416" y="1825625"/>
            <a:ext cx="11465168"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228600" lvl="2" marL="1371600" algn="l">
              <a:lnSpc>
                <a:spcPct val="90000"/>
              </a:lnSpc>
              <a:spcBef>
                <a:spcPts val="500"/>
              </a:spcBef>
              <a:spcAft>
                <a:spcPts val="0"/>
              </a:spcAft>
              <a:buSzPts val="1400"/>
              <a:buNone/>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22"/>
          <p:cNvSpPr txBox="1"/>
          <p:nvPr>
            <p:ph type="title"/>
          </p:nvPr>
        </p:nvSpPr>
        <p:spPr>
          <a:xfrm>
            <a:off x="363416" y="365125"/>
            <a:ext cx="11465168" cy="91855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2"/>
          <p:cNvSpPr/>
          <p:nvPr/>
        </p:nvSpPr>
        <p:spPr>
          <a:xfrm>
            <a:off x="4608159" y="4718683"/>
            <a:ext cx="3298372" cy="3298372"/>
          </a:xfrm>
          <a:prstGeom prst="ellipse">
            <a:avLst/>
          </a:prstGeom>
          <a:noFill/>
          <a:ln cap="flat" cmpd="sng" w="9525">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 name="Google Shape;40;p22"/>
          <p:cNvSpPr/>
          <p:nvPr/>
        </p:nvSpPr>
        <p:spPr>
          <a:xfrm>
            <a:off x="4289752" y="4494279"/>
            <a:ext cx="1268186" cy="1268186"/>
          </a:xfrm>
          <a:prstGeom prst="ellipse">
            <a:avLst/>
          </a:prstGeom>
          <a:noFill/>
          <a:ln cap="flat" cmpd="sng" w="9525">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41" name="Shape 41"/>
        <p:cNvGrpSpPr/>
        <p:nvPr/>
      </p:nvGrpSpPr>
      <p:grpSpPr>
        <a:xfrm>
          <a:off x="0" y="0"/>
          <a:ext cx="0" cy="0"/>
          <a:chOff x="0" y="0"/>
          <a:chExt cx="0" cy="0"/>
        </a:xfrm>
      </p:grpSpPr>
      <p:sp>
        <p:nvSpPr>
          <p:cNvPr id="42" name="Google Shape;42;p23"/>
          <p:cNvSpPr txBox="1"/>
          <p:nvPr>
            <p:ph idx="12" type="sldNum"/>
          </p:nvPr>
        </p:nvSpPr>
        <p:spPr>
          <a:xfrm>
            <a:off x="9085384" y="6463207"/>
            <a:ext cx="2743200" cy="24938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43" name="Google Shape;43;p23"/>
          <p:cNvCxnSpPr/>
          <p:nvPr/>
        </p:nvCxnSpPr>
        <p:spPr>
          <a:xfrm>
            <a:off x="5679220" y="2286312"/>
            <a:ext cx="1717831" cy="0"/>
          </a:xfrm>
          <a:prstGeom prst="straightConnector1">
            <a:avLst/>
          </a:prstGeom>
          <a:noFill/>
          <a:ln cap="flat" cmpd="sng" w="57150">
            <a:solidFill>
              <a:schemeClr val="accent1"/>
            </a:solidFill>
            <a:prstDash val="solid"/>
            <a:miter lim="800000"/>
            <a:headEnd len="sm" w="sm" type="none"/>
            <a:tailEnd len="sm" w="sm" type="none"/>
          </a:ln>
        </p:spPr>
      </p:cxnSp>
      <p:grpSp>
        <p:nvGrpSpPr>
          <p:cNvPr id="44" name="Google Shape;44;p23"/>
          <p:cNvGrpSpPr/>
          <p:nvPr/>
        </p:nvGrpSpPr>
        <p:grpSpPr>
          <a:xfrm>
            <a:off x="11079786" y="421045"/>
            <a:ext cx="748798" cy="134113"/>
            <a:chOff x="4827813" y="2534636"/>
            <a:chExt cx="996651" cy="178504"/>
          </a:xfrm>
        </p:grpSpPr>
        <p:sp>
          <p:nvSpPr>
            <p:cNvPr id="45" name="Google Shape;45;p23"/>
            <p:cNvSpPr/>
            <p:nvPr/>
          </p:nvSpPr>
          <p:spPr>
            <a:xfrm>
              <a:off x="4827813" y="2534636"/>
              <a:ext cx="178504" cy="17850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 name="Google Shape;46;p23"/>
            <p:cNvSpPr/>
            <p:nvPr/>
          </p:nvSpPr>
          <p:spPr>
            <a:xfrm>
              <a:off x="5092508" y="2534636"/>
              <a:ext cx="178504" cy="178504"/>
            </a:xfrm>
            <a:prstGeom prst="ellipse">
              <a:avLst/>
            </a:prstGeom>
            <a:solidFill>
              <a:schemeClr val="accent4">
                <a:alpha val="6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 name="Google Shape;47;p23"/>
            <p:cNvSpPr/>
            <p:nvPr/>
          </p:nvSpPr>
          <p:spPr>
            <a:xfrm>
              <a:off x="5369234" y="2534636"/>
              <a:ext cx="178504" cy="17850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 name="Google Shape;48;p23"/>
            <p:cNvSpPr/>
            <p:nvPr/>
          </p:nvSpPr>
          <p:spPr>
            <a:xfrm>
              <a:off x="5645960" y="2534636"/>
              <a:ext cx="178504" cy="178504"/>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49" name="Google Shape;49;p23"/>
          <p:cNvSpPr/>
          <p:nvPr/>
        </p:nvSpPr>
        <p:spPr>
          <a:xfrm>
            <a:off x="10039330" y="896815"/>
            <a:ext cx="3298372" cy="3298372"/>
          </a:xfrm>
          <a:prstGeom prst="ellipse">
            <a:avLst/>
          </a:prstGeom>
          <a:noFill/>
          <a:ln cap="flat" cmpd="sng" w="9525">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 name="Google Shape;50;p23"/>
          <p:cNvSpPr/>
          <p:nvPr/>
        </p:nvSpPr>
        <p:spPr>
          <a:xfrm>
            <a:off x="9720923" y="672411"/>
            <a:ext cx="1268186" cy="1268186"/>
          </a:xfrm>
          <a:prstGeom prst="ellipse">
            <a:avLst/>
          </a:prstGeom>
          <a:noFill/>
          <a:ln cap="flat" cmpd="sng" w="9525">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51" name="Google Shape;51;p23"/>
          <p:cNvCxnSpPr/>
          <p:nvPr/>
        </p:nvCxnSpPr>
        <p:spPr>
          <a:xfrm>
            <a:off x="7508020" y="2286312"/>
            <a:ext cx="545734" cy="0"/>
          </a:xfrm>
          <a:prstGeom prst="straightConnector1">
            <a:avLst/>
          </a:prstGeom>
          <a:noFill/>
          <a:ln cap="flat" cmpd="sng" w="57150">
            <a:solidFill>
              <a:schemeClr val="accent1"/>
            </a:solidFill>
            <a:prstDash val="solid"/>
            <a:miter lim="800000"/>
            <a:headEnd len="sm" w="sm" type="none"/>
            <a:tailEnd len="sm" w="sm" type="none"/>
          </a:ln>
        </p:spPr>
      </p:cxnSp>
      <p:sp>
        <p:nvSpPr>
          <p:cNvPr id="52" name="Google Shape;52;p23"/>
          <p:cNvSpPr/>
          <p:nvPr/>
        </p:nvSpPr>
        <p:spPr>
          <a:xfrm>
            <a:off x="469044" y="1"/>
            <a:ext cx="5210176" cy="596106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53" name="Google Shape;53;p23"/>
          <p:cNvCxnSpPr/>
          <p:nvPr/>
        </p:nvCxnSpPr>
        <p:spPr>
          <a:xfrm>
            <a:off x="1001746" y="1290512"/>
            <a:ext cx="1488621" cy="0"/>
          </a:xfrm>
          <a:prstGeom prst="straightConnector1">
            <a:avLst/>
          </a:prstGeom>
          <a:noFill/>
          <a:ln cap="flat" cmpd="sng" w="57150">
            <a:solidFill>
              <a:schemeClr val="lt1"/>
            </a:solidFill>
            <a:prstDash val="solid"/>
            <a:miter lim="800000"/>
            <a:headEnd len="sm" w="sm" type="none"/>
            <a:tailEnd len="sm" w="sm" type="none"/>
          </a:ln>
        </p:spPr>
      </p:cxnSp>
      <p:sp>
        <p:nvSpPr>
          <p:cNvPr id="54" name="Google Shape;54;p23"/>
          <p:cNvSpPr txBox="1"/>
          <p:nvPr>
            <p:ph type="title"/>
          </p:nvPr>
        </p:nvSpPr>
        <p:spPr>
          <a:xfrm>
            <a:off x="915466" y="1276857"/>
            <a:ext cx="4097778" cy="1255325"/>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3600"/>
              <a:buFont typeface="Calibri"/>
              <a:buNone/>
              <a:defRPr b="1" sz="3600"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3"/>
          <p:cNvSpPr txBox="1"/>
          <p:nvPr>
            <p:ph idx="1" type="body"/>
          </p:nvPr>
        </p:nvSpPr>
        <p:spPr>
          <a:xfrm>
            <a:off x="915467" y="2620651"/>
            <a:ext cx="4097778" cy="193368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SzPts val="1800"/>
              <a:buChar char="•"/>
              <a:defRPr b="0" cap="none">
                <a:solidFill>
                  <a:schemeClr val="lt1"/>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6" name="Shape 56"/>
        <p:cNvGrpSpPr/>
        <p:nvPr/>
      </p:nvGrpSpPr>
      <p:grpSpPr>
        <a:xfrm>
          <a:off x="0" y="0"/>
          <a:ext cx="0" cy="0"/>
          <a:chOff x="0" y="0"/>
          <a:chExt cx="0" cy="0"/>
        </a:xfrm>
      </p:grpSpPr>
      <p:sp>
        <p:nvSpPr>
          <p:cNvPr id="57" name="Google Shape;57;p24"/>
          <p:cNvSpPr txBox="1"/>
          <p:nvPr>
            <p:ph type="title"/>
          </p:nvPr>
        </p:nvSpPr>
        <p:spPr>
          <a:xfrm>
            <a:off x="363416" y="246186"/>
            <a:ext cx="11465168" cy="1037492"/>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3200"/>
              <a:buFont typeface="Calibri"/>
              <a:buNone/>
              <a:defRPr b="1"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4"/>
          <p:cNvSpPr txBox="1"/>
          <p:nvPr>
            <p:ph idx="12" type="sldNum"/>
          </p:nvPr>
        </p:nvSpPr>
        <p:spPr>
          <a:xfrm>
            <a:off x="9085384" y="6463207"/>
            <a:ext cx="2743200" cy="24938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59" name="Google Shape;59;p24"/>
          <p:cNvCxnSpPr/>
          <p:nvPr/>
        </p:nvCxnSpPr>
        <p:spPr>
          <a:xfrm>
            <a:off x="-24055" y="1452565"/>
            <a:ext cx="1717831" cy="0"/>
          </a:xfrm>
          <a:prstGeom prst="straightConnector1">
            <a:avLst/>
          </a:prstGeom>
          <a:noFill/>
          <a:ln cap="flat" cmpd="sng" w="57150">
            <a:solidFill>
              <a:schemeClr val="accent1"/>
            </a:solidFill>
            <a:prstDash val="solid"/>
            <a:miter lim="800000"/>
            <a:headEnd len="sm" w="sm" type="none"/>
            <a:tailEnd len="sm" w="sm" type="none"/>
          </a:ln>
        </p:spPr>
      </p:cxnSp>
      <p:cxnSp>
        <p:nvCxnSpPr>
          <p:cNvPr id="60" name="Google Shape;60;p24"/>
          <p:cNvCxnSpPr/>
          <p:nvPr/>
        </p:nvCxnSpPr>
        <p:spPr>
          <a:xfrm>
            <a:off x="1804745" y="1452565"/>
            <a:ext cx="545734" cy="0"/>
          </a:xfrm>
          <a:prstGeom prst="straightConnector1">
            <a:avLst/>
          </a:prstGeom>
          <a:noFill/>
          <a:ln cap="flat" cmpd="sng" w="57150">
            <a:solidFill>
              <a:schemeClr val="accent1"/>
            </a:solidFill>
            <a:prstDash val="solid"/>
            <a:miter lim="800000"/>
            <a:headEnd len="sm" w="sm" type="none"/>
            <a:tailEnd len="sm" w="sm" type="none"/>
          </a:ln>
        </p:spPr>
      </p:cxnSp>
      <p:cxnSp>
        <p:nvCxnSpPr>
          <p:cNvPr id="61" name="Google Shape;61;p24"/>
          <p:cNvCxnSpPr/>
          <p:nvPr/>
        </p:nvCxnSpPr>
        <p:spPr>
          <a:xfrm flipH="1" rot="10800000">
            <a:off x="2454442" y="1429119"/>
            <a:ext cx="9737558" cy="15383"/>
          </a:xfrm>
          <a:prstGeom prst="straightConnector1">
            <a:avLst/>
          </a:prstGeom>
          <a:noFill/>
          <a:ln cap="flat" cmpd="sng" w="9525">
            <a:solidFill>
              <a:schemeClr val="accent1"/>
            </a:solidFill>
            <a:prstDash val="solid"/>
            <a:miter lim="800000"/>
            <a:headEnd len="sm" w="sm" type="none"/>
            <a:tailEnd len="sm" w="sm" type="none"/>
          </a:ln>
        </p:spPr>
      </p:cxnSp>
      <p:grpSp>
        <p:nvGrpSpPr>
          <p:cNvPr id="62" name="Google Shape;62;p24"/>
          <p:cNvGrpSpPr/>
          <p:nvPr/>
        </p:nvGrpSpPr>
        <p:grpSpPr>
          <a:xfrm>
            <a:off x="363416" y="421045"/>
            <a:ext cx="748798" cy="134113"/>
            <a:chOff x="4827813" y="2534636"/>
            <a:chExt cx="996651" cy="178504"/>
          </a:xfrm>
        </p:grpSpPr>
        <p:sp>
          <p:nvSpPr>
            <p:cNvPr id="63" name="Google Shape;63;p24"/>
            <p:cNvSpPr/>
            <p:nvPr/>
          </p:nvSpPr>
          <p:spPr>
            <a:xfrm>
              <a:off x="4827813" y="2534636"/>
              <a:ext cx="178504" cy="17850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 name="Google Shape;64;p24"/>
            <p:cNvSpPr/>
            <p:nvPr/>
          </p:nvSpPr>
          <p:spPr>
            <a:xfrm>
              <a:off x="5092508" y="2534636"/>
              <a:ext cx="178504" cy="178504"/>
            </a:xfrm>
            <a:prstGeom prst="ellipse">
              <a:avLst/>
            </a:prstGeom>
            <a:solidFill>
              <a:schemeClr val="accent4">
                <a:alpha val="6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 name="Google Shape;65;p24"/>
            <p:cNvSpPr/>
            <p:nvPr/>
          </p:nvSpPr>
          <p:spPr>
            <a:xfrm>
              <a:off x="5369234" y="2534636"/>
              <a:ext cx="178504" cy="17850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 name="Google Shape;66;p24"/>
            <p:cNvSpPr/>
            <p:nvPr/>
          </p:nvSpPr>
          <p:spPr>
            <a:xfrm>
              <a:off x="5645960" y="2534636"/>
              <a:ext cx="178504" cy="178504"/>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67" name="Google Shape;67;p24"/>
          <p:cNvSpPr txBox="1"/>
          <p:nvPr>
            <p:ph idx="1" type="body"/>
          </p:nvPr>
        </p:nvSpPr>
        <p:spPr>
          <a:xfrm>
            <a:off x="6347381" y="1825625"/>
            <a:ext cx="5481203"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24"/>
          <p:cNvSpPr txBox="1"/>
          <p:nvPr>
            <p:ph idx="2" type="body"/>
          </p:nvPr>
        </p:nvSpPr>
        <p:spPr>
          <a:xfrm>
            <a:off x="363416" y="1825625"/>
            <a:ext cx="5481203"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24"/>
          <p:cNvSpPr/>
          <p:nvPr/>
        </p:nvSpPr>
        <p:spPr>
          <a:xfrm>
            <a:off x="4608159" y="4718683"/>
            <a:ext cx="3298372" cy="3298372"/>
          </a:xfrm>
          <a:prstGeom prst="ellipse">
            <a:avLst/>
          </a:prstGeom>
          <a:noFill/>
          <a:ln cap="flat" cmpd="sng" w="9525">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 name="Google Shape;70;p24"/>
          <p:cNvSpPr/>
          <p:nvPr/>
        </p:nvSpPr>
        <p:spPr>
          <a:xfrm>
            <a:off x="4289752" y="4494279"/>
            <a:ext cx="1268186" cy="1268186"/>
          </a:xfrm>
          <a:prstGeom prst="ellipse">
            <a:avLst/>
          </a:prstGeom>
          <a:noFill/>
          <a:ln cap="flat" cmpd="sng" w="9525">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Large Photo">
  <p:cSld name="Title, Content, and Large Photo">
    <p:spTree>
      <p:nvGrpSpPr>
        <p:cNvPr id="71" name="Shape 71"/>
        <p:cNvGrpSpPr/>
        <p:nvPr/>
      </p:nvGrpSpPr>
      <p:grpSpPr>
        <a:xfrm>
          <a:off x="0" y="0"/>
          <a:ext cx="0" cy="0"/>
          <a:chOff x="0" y="0"/>
          <a:chExt cx="0" cy="0"/>
        </a:xfrm>
      </p:grpSpPr>
      <p:sp>
        <p:nvSpPr>
          <p:cNvPr id="72" name="Google Shape;72;p25"/>
          <p:cNvSpPr txBox="1"/>
          <p:nvPr>
            <p:ph type="title"/>
          </p:nvPr>
        </p:nvSpPr>
        <p:spPr>
          <a:xfrm>
            <a:off x="5908430" y="1046163"/>
            <a:ext cx="5445369" cy="111478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3200"/>
              <a:buFont typeface="Calibri"/>
              <a:buNone/>
              <a:defRPr b="1"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5"/>
          <p:cNvSpPr txBox="1"/>
          <p:nvPr>
            <p:ph idx="1" type="body"/>
          </p:nvPr>
        </p:nvSpPr>
        <p:spPr>
          <a:xfrm>
            <a:off x="5908430" y="2506662"/>
            <a:ext cx="5445370" cy="3454523"/>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000"/>
              </a:spcBef>
              <a:spcAft>
                <a:spcPts val="0"/>
              </a:spcAft>
              <a:buClr>
                <a:schemeClr val="accent1"/>
              </a:buClr>
              <a:buSzPts val="1800"/>
              <a:buChar char="•"/>
              <a:defRPr sz="1800"/>
            </a:lvl1pPr>
            <a:lvl2pPr indent="-330200" lvl="1" marL="914400" algn="l">
              <a:lnSpc>
                <a:spcPct val="100000"/>
              </a:lnSpc>
              <a:spcBef>
                <a:spcPts val="500"/>
              </a:spcBef>
              <a:spcAft>
                <a:spcPts val="0"/>
              </a:spcAft>
              <a:buClr>
                <a:schemeClr val="accent1"/>
              </a:buClr>
              <a:buSzPts val="1600"/>
              <a:buChar char="•"/>
              <a:defRPr sz="1600"/>
            </a:lvl2pPr>
            <a:lvl3pPr indent="-317500" lvl="2" marL="1371600" algn="l">
              <a:lnSpc>
                <a:spcPct val="100000"/>
              </a:lnSpc>
              <a:spcBef>
                <a:spcPts val="500"/>
              </a:spcBef>
              <a:spcAft>
                <a:spcPts val="0"/>
              </a:spcAft>
              <a:buClr>
                <a:schemeClr val="accent1"/>
              </a:buClr>
              <a:buSzPts val="1400"/>
              <a:buChar char="•"/>
              <a:defRPr sz="1400"/>
            </a:lvl3pPr>
            <a:lvl4pPr indent="-304800" lvl="3" marL="1828800" algn="l">
              <a:lnSpc>
                <a:spcPct val="100000"/>
              </a:lnSpc>
              <a:spcBef>
                <a:spcPts val="500"/>
              </a:spcBef>
              <a:spcAft>
                <a:spcPts val="0"/>
              </a:spcAft>
              <a:buClr>
                <a:schemeClr val="accent1"/>
              </a:buClr>
              <a:buSzPts val="1200"/>
              <a:buChar char="•"/>
              <a:defRPr sz="1200"/>
            </a:lvl4pPr>
            <a:lvl5pPr indent="-304800" lvl="4" marL="2286000" algn="l">
              <a:lnSpc>
                <a:spcPct val="100000"/>
              </a:lnSpc>
              <a:spcBef>
                <a:spcPts val="500"/>
              </a:spcBef>
              <a:spcAft>
                <a:spcPts val="0"/>
              </a:spcAft>
              <a:buClr>
                <a:schemeClr val="accent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25"/>
          <p:cNvSpPr txBox="1"/>
          <p:nvPr>
            <p:ph idx="12" type="sldNum"/>
          </p:nvPr>
        </p:nvSpPr>
        <p:spPr>
          <a:xfrm>
            <a:off x="9085384" y="6463207"/>
            <a:ext cx="2743200" cy="24938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75" name="Google Shape;75;p25"/>
          <p:cNvSpPr txBox="1"/>
          <p:nvPr>
            <p:ph idx="2" type="body"/>
          </p:nvPr>
        </p:nvSpPr>
        <p:spPr>
          <a:xfrm>
            <a:off x="363416" y="6462713"/>
            <a:ext cx="2262187" cy="24923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400"/>
              <a:buNone/>
              <a:defRPr b="1" sz="1400" cap="none">
                <a:solidFill>
                  <a:srgbClr val="7F7F7F"/>
                </a:solidFill>
              </a:defRPr>
            </a:lvl1pPr>
            <a:lvl2pPr indent="-228600" lvl="1" marL="914400" algn="l">
              <a:lnSpc>
                <a:spcPct val="90000"/>
              </a:lnSpc>
              <a:spcBef>
                <a:spcPts val="500"/>
              </a:spcBef>
              <a:spcAft>
                <a:spcPts val="0"/>
              </a:spcAft>
              <a:buSzPts val="1600"/>
              <a:buNone/>
              <a:defRPr/>
            </a:lvl2pPr>
            <a:lvl3pPr indent="-228600" lvl="2" marL="1371600" algn="l">
              <a:lnSpc>
                <a:spcPct val="90000"/>
              </a:lnSpc>
              <a:spcBef>
                <a:spcPts val="500"/>
              </a:spcBef>
              <a:spcAft>
                <a:spcPts val="0"/>
              </a:spcAft>
              <a:buSzPts val="1400"/>
              <a:buNone/>
              <a:defRPr/>
            </a:lvl3pPr>
            <a:lvl4pPr indent="-228600" lvl="3" marL="1828800" algn="l">
              <a:lnSpc>
                <a:spcPct val="90000"/>
              </a:lnSpc>
              <a:spcBef>
                <a:spcPts val="500"/>
              </a:spcBef>
              <a:spcAft>
                <a:spcPts val="0"/>
              </a:spcAft>
              <a:buSzPts val="1200"/>
              <a:buNone/>
              <a:defRPr/>
            </a:lvl4pPr>
            <a:lvl5pPr indent="-228600" lvl="4" marL="2286000" algn="l">
              <a:lnSpc>
                <a:spcPct val="90000"/>
              </a:lnSpc>
              <a:spcBef>
                <a:spcPts val="500"/>
              </a:spcBef>
              <a:spcAft>
                <a:spcPts val="0"/>
              </a:spcAft>
              <a:buSzPts val="12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25"/>
          <p:cNvSpPr/>
          <p:nvPr>
            <p:ph idx="3" type="pic"/>
          </p:nvPr>
        </p:nvSpPr>
        <p:spPr>
          <a:xfrm>
            <a:off x="469045" y="0"/>
            <a:ext cx="5210175" cy="5961063"/>
          </a:xfrm>
          <a:prstGeom prst="rect">
            <a:avLst/>
          </a:prstGeom>
          <a:solidFill>
            <a:srgbClr val="D8D8D8"/>
          </a:solidFill>
          <a:ln>
            <a:noFill/>
          </a:ln>
        </p:spPr>
      </p:sp>
      <p:cxnSp>
        <p:nvCxnSpPr>
          <p:cNvPr id="77" name="Google Shape;77;p25"/>
          <p:cNvCxnSpPr/>
          <p:nvPr/>
        </p:nvCxnSpPr>
        <p:spPr>
          <a:xfrm>
            <a:off x="5679220" y="2286312"/>
            <a:ext cx="1717831" cy="0"/>
          </a:xfrm>
          <a:prstGeom prst="straightConnector1">
            <a:avLst/>
          </a:prstGeom>
          <a:noFill/>
          <a:ln cap="flat" cmpd="sng" w="57150">
            <a:solidFill>
              <a:schemeClr val="accent1"/>
            </a:solidFill>
            <a:prstDash val="solid"/>
            <a:miter lim="800000"/>
            <a:headEnd len="sm" w="sm" type="none"/>
            <a:tailEnd len="sm" w="sm" type="none"/>
          </a:ln>
        </p:spPr>
      </p:cxnSp>
      <p:grpSp>
        <p:nvGrpSpPr>
          <p:cNvPr id="78" name="Google Shape;78;p25"/>
          <p:cNvGrpSpPr/>
          <p:nvPr/>
        </p:nvGrpSpPr>
        <p:grpSpPr>
          <a:xfrm>
            <a:off x="11079786" y="421045"/>
            <a:ext cx="748798" cy="134113"/>
            <a:chOff x="4827813" y="2534636"/>
            <a:chExt cx="996651" cy="178504"/>
          </a:xfrm>
        </p:grpSpPr>
        <p:sp>
          <p:nvSpPr>
            <p:cNvPr id="79" name="Google Shape;79;p25"/>
            <p:cNvSpPr/>
            <p:nvPr/>
          </p:nvSpPr>
          <p:spPr>
            <a:xfrm>
              <a:off x="4827813" y="2534636"/>
              <a:ext cx="178504" cy="17850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0" name="Google Shape;80;p25"/>
            <p:cNvSpPr/>
            <p:nvPr/>
          </p:nvSpPr>
          <p:spPr>
            <a:xfrm>
              <a:off x="5092508" y="2534636"/>
              <a:ext cx="178504" cy="178504"/>
            </a:xfrm>
            <a:prstGeom prst="ellipse">
              <a:avLst/>
            </a:prstGeom>
            <a:solidFill>
              <a:schemeClr val="accent4">
                <a:alpha val="6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1" name="Google Shape;81;p25"/>
            <p:cNvSpPr/>
            <p:nvPr/>
          </p:nvSpPr>
          <p:spPr>
            <a:xfrm>
              <a:off x="5369234" y="2534636"/>
              <a:ext cx="178504" cy="17850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2" name="Google Shape;82;p25"/>
            <p:cNvSpPr/>
            <p:nvPr/>
          </p:nvSpPr>
          <p:spPr>
            <a:xfrm>
              <a:off x="5645960" y="2534636"/>
              <a:ext cx="178504" cy="178504"/>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83" name="Google Shape;83;p25"/>
          <p:cNvSpPr/>
          <p:nvPr/>
        </p:nvSpPr>
        <p:spPr>
          <a:xfrm>
            <a:off x="10039330" y="896815"/>
            <a:ext cx="3298372" cy="3298372"/>
          </a:xfrm>
          <a:prstGeom prst="ellipse">
            <a:avLst/>
          </a:prstGeom>
          <a:noFill/>
          <a:ln cap="flat" cmpd="sng" w="9525">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 name="Google Shape;84;p25"/>
          <p:cNvSpPr/>
          <p:nvPr/>
        </p:nvSpPr>
        <p:spPr>
          <a:xfrm>
            <a:off x="9720923" y="672411"/>
            <a:ext cx="1268186" cy="1268186"/>
          </a:xfrm>
          <a:prstGeom prst="ellipse">
            <a:avLst/>
          </a:prstGeom>
          <a:noFill/>
          <a:ln cap="flat" cmpd="sng" w="9525">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85" name="Google Shape;85;p25"/>
          <p:cNvCxnSpPr/>
          <p:nvPr/>
        </p:nvCxnSpPr>
        <p:spPr>
          <a:xfrm>
            <a:off x="7508020" y="2286312"/>
            <a:ext cx="545734" cy="0"/>
          </a:xfrm>
          <a:prstGeom prst="straightConnector1">
            <a:avLst/>
          </a:prstGeom>
          <a:noFill/>
          <a:ln cap="flat" cmpd="sng" w="57150">
            <a:solidFill>
              <a:schemeClr val="accent1"/>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Three Photos">
  <p:cSld name="Title, Content, and Three Photos">
    <p:spTree>
      <p:nvGrpSpPr>
        <p:cNvPr id="86" name="Shape 86"/>
        <p:cNvGrpSpPr/>
        <p:nvPr/>
      </p:nvGrpSpPr>
      <p:grpSpPr>
        <a:xfrm>
          <a:off x="0" y="0"/>
          <a:ext cx="0" cy="0"/>
          <a:chOff x="0" y="0"/>
          <a:chExt cx="0" cy="0"/>
        </a:xfrm>
      </p:grpSpPr>
      <p:sp>
        <p:nvSpPr>
          <p:cNvPr id="87" name="Google Shape;87;p26"/>
          <p:cNvSpPr txBox="1"/>
          <p:nvPr>
            <p:ph type="title"/>
          </p:nvPr>
        </p:nvSpPr>
        <p:spPr>
          <a:xfrm>
            <a:off x="363416" y="1046163"/>
            <a:ext cx="5445369" cy="111478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3200"/>
              <a:buFont typeface="Calibri"/>
              <a:buNone/>
              <a:defRPr b="1"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6"/>
          <p:cNvSpPr txBox="1"/>
          <p:nvPr>
            <p:ph idx="1" type="body"/>
          </p:nvPr>
        </p:nvSpPr>
        <p:spPr>
          <a:xfrm>
            <a:off x="363416" y="2506662"/>
            <a:ext cx="5445370" cy="3454523"/>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0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04800" lvl="3" marL="1828800" algn="l">
              <a:lnSpc>
                <a:spcPct val="100000"/>
              </a:lnSpc>
              <a:spcBef>
                <a:spcPts val="500"/>
              </a:spcBef>
              <a:spcAft>
                <a:spcPts val="0"/>
              </a:spcAft>
              <a:buSzPts val="1200"/>
              <a:buChar char="•"/>
              <a:defRPr sz="1200"/>
            </a:lvl4pPr>
            <a:lvl5pPr indent="-304800" lvl="4" marL="2286000" algn="l">
              <a:lnSpc>
                <a:spcPct val="100000"/>
              </a:lnSpc>
              <a:spcBef>
                <a:spcPts val="500"/>
              </a:spcBef>
              <a:spcAft>
                <a:spcPts val="0"/>
              </a:spcAft>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26"/>
          <p:cNvSpPr txBox="1"/>
          <p:nvPr>
            <p:ph idx="12" type="sldNum"/>
          </p:nvPr>
        </p:nvSpPr>
        <p:spPr>
          <a:xfrm>
            <a:off x="9085384" y="6463207"/>
            <a:ext cx="2743200" cy="24938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90" name="Google Shape;90;p26"/>
          <p:cNvSpPr txBox="1"/>
          <p:nvPr>
            <p:ph idx="2" type="body"/>
          </p:nvPr>
        </p:nvSpPr>
        <p:spPr>
          <a:xfrm>
            <a:off x="363416" y="6462713"/>
            <a:ext cx="2262187" cy="24923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400"/>
              <a:buNone/>
              <a:defRPr b="1" sz="1400" cap="none">
                <a:solidFill>
                  <a:schemeClr val="accent3"/>
                </a:solidFill>
              </a:defRPr>
            </a:lvl1pPr>
            <a:lvl2pPr indent="-228600" lvl="1" marL="914400" algn="l">
              <a:lnSpc>
                <a:spcPct val="90000"/>
              </a:lnSpc>
              <a:spcBef>
                <a:spcPts val="500"/>
              </a:spcBef>
              <a:spcAft>
                <a:spcPts val="0"/>
              </a:spcAft>
              <a:buSzPts val="1600"/>
              <a:buNone/>
              <a:defRPr/>
            </a:lvl2pPr>
            <a:lvl3pPr indent="-228600" lvl="2" marL="1371600" algn="l">
              <a:lnSpc>
                <a:spcPct val="90000"/>
              </a:lnSpc>
              <a:spcBef>
                <a:spcPts val="500"/>
              </a:spcBef>
              <a:spcAft>
                <a:spcPts val="0"/>
              </a:spcAft>
              <a:buSzPts val="1400"/>
              <a:buNone/>
              <a:defRPr/>
            </a:lvl3pPr>
            <a:lvl4pPr indent="-228600" lvl="3" marL="1828800" algn="l">
              <a:lnSpc>
                <a:spcPct val="90000"/>
              </a:lnSpc>
              <a:spcBef>
                <a:spcPts val="500"/>
              </a:spcBef>
              <a:spcAft>
                <a:spcPts val="0"/>
              </a:spcAft>
              <a:buSzPts val="1200"/>
              <a:buNone/>
              <a:defRPr/>
            </a:lvl4pPr>
            <a:lvl5pPr indent="-228600" lvl="4" marL="2286000" algn="l">
              <a:lnSpc>
                <a:spcPct val="90000"/>
              </a:lnSpc>
              <a:spcBef>
                <a:spcPts val="500"/>
              </a:spcBef>
              <a:spcAft>
                <a:spcPts val="0"/>
              </a:spcAft>
              <a:buSzPts val="12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26"/>
          <p:cNvSpPr/>
          <p:nvPr>
            <p:ph idx="3" type="pic"/>
          </p:nvPr>
        </p:nvSpPr>
        <p:spPr>
          <a:xfrm>
            <a:off x="5919755" y="1"/>
            <a:ext cx="3430408" cy="4091942"/>
          </a:xfrm>
          <a:prstGeom prst="rect">
            <a:avLst/>
          </a:prstGeom>
          <a:solidFill>
            <a:srgbClr val="D8D8D8"/>
          </a:solidFill>
          <a:ln>
            <a:noFill/>
          </a:ln>
        </p:spPr>
      </p:sp>
      <p:cxnSp>
        <p:nvCxnSpPr>
          <p:cNvPr id="92" name="Google Shape;92;p26"/>
          <p:cNvCxnSpPr/>
          <p:nvPr/>
        </p:nvCxnSpPr>
        <p:spPr>
          <a:xfrm>
            <a:off x="-24055" y="2286312"/>
            <a:ext cx="1717831" cy="0"/>
          </a:xfrm>
          <a:prstGeom prst="straightConnector1">
            <a:avLst/>
          </a:prstGeom>
          <a:noFill/>
          <a:ln cap="flat" cmpd="sng" w="57150">
            <a:solidFill>
              <a:schemeClr val="accent1"/>
            </a:solidFill>
            <a:prstDash val="solid"/>
            <a:miter lim="800000"/>
            <a:headEnd len="sm" w="sm" type="none"/>
            <a:tailEnd len="sm" w="sm" type="none"/>
          </a:ln>
        </p:spPr>
      </p:cxnSp>
      <p:grpSp>
        <p:nvGrpSpPr>
          <p:cNvPr id="93" name="Google Shape;93;p26"/>
          <p:cNvGrpSpPr/>
          <p:nvPr/>
        </p:nvGrpSpPr>
        <p:grpSpPr>
          <a:xfrm>
            <a:off x="363416" y="421045"/>
            <a:ext cx="748798" cy="134113"/>
            <a:chOff x="4827813" y="2534636"/>
            <a:chExt cx="996651" cy="178504"/>
          </a:xfrm>
        </p:grpSpPr>
        <p:sp>
          <p:nvSpPr>
            <p:cNvPr id="94" name="Google Shape;94;p26"/>
            <p:cNvSpPr/>
            <p:nvPr/>
          </p:nvSpPr>
          <p:spPr>
            <a:xfrm>
              <a:off x="4827813" y="2534636"/>
              <a:ext cx="178504" cy="17850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26"/>
            <p:cNvSpPr/>
            <p:nvPr/>
          </p:nvSpPr>
          <p:spPr>
            <a:xfrm>
              <a:off x="5092508" y="2534636"/>
              <a:ext cx="178504" cy="178504"/>
            </a:xfrm>
            <a:prstGeom prst="ellipse">
              <a:avLst/>
            </a:prstGeom>
            <a:solidFill>
              <a:schemeClr val="accent4">
                <a:alpha val="6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p26"/>
            <p:cNvSpPr/>
            <p:nvPr/>
          </p:nvSpPr>
          <p:spPr>
            <a:xfrm>
              <a:off x="5369234" y="2534636"/>
              <a:ext cx="178504" cy="17850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26"/>
            <p:cNvSpPr/>
            <p:nvPr/>
          </p:nvSpPr>
          <p:spPr>
            <a:xfrm>
              <a:off x="5645960" y="2534636"/>
              <a:ext cx="178504" cy="178504"/>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98" name="Google Shape;98;p26"/>
          <p:cNvSpPr/>
          <p:nvPr/>
        </p:nvSpPr>
        <p:spPr>
          <a:xfrm>
            <a:off x="4608159" y="4718683"/>
            <a:ext cx="3298372" cy="3298372"/>
          </a:xfrm>
          <a:prstGeom prst="ellipse">
            <a:avLst/>
          </a:prstGeom>
          <a:noFill/>
          <a:ln cap="flat" cmpd="sng" w="9525">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 name="Google Shape;99;p26"/>
          <p:cNvSpPr/>
          <p:nvPr/>
        </p:nvSpPr>
        <p:spPr>
          <a:xfrm>
            <a:off x="4289752" y="4494279"/>
            <a:ext cx="1268186" cy="1268186"/>
          </a:xfrm>
          <a:prstGeom prst="ellipse">
            <a:avLst/>
          </a:prstGeom>
          <a:noFill/>
          <a:ln cap="flat" cmpd="sng" w="9525">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00" name="Google Shape;100;p26"/>
          <p:cNvCxnSpPr/>
          <p:nvPr/>
        </p:nvCxnSpPr>
        <p:spPr>
          <a:xfrm>
            <a:off x="1804745" y="2286312"/>
            <a:ext cx="545734" cy="0"/>
          </a:xfrm>
          <a:prstGeom prst="straightConnector1">
            <a:avLst/>
          </a:prstGeom>
          <a:noFill/>
          <a:ln cap="flat" cmpd="sng" w="57150">
            <a:solidFill>
              <a:schemeClr val="accent1"/>
            </a:solidFill>
            <a:prstDash val="solid"/>
            <a:miter lim="800000"/>
            <a:headEnd len="sm" w="sm" type="none"/>
            <a:tailEnd len="sm" w="sm" type="none"/>
          </a:ln>
        </p:spPr>
      </p:cxnSp>
      <p:sp>
        <p:nvSpPr>
          <p:cNvPr id="101" name="Google Shape;101;p26"/>
          <p:cNvSpPr/>
          <p:nvPr>
            <p:ph idx="4" type="pic"/>
          </p:nvPr>
        </p:nvSpPr>
        <p:spPr>
          <a:xfrm>
            <a:off x="9542186" y="555157"/>
            <a:ext cx="2649814" cy="4298197"/>
          </a:xfrm>
          <a:prstGeom prst="rect">
            <a:avLst/>
          </a:prstGeom>
          <a:solidFill>
            <a:srgbClr val="D8D8D8"/>
          </a:solidFill>
          <a:ln>
            <a:noFill/>
          </a:ln>
        </p:spPr>
      </p:sp>
      <p:sp>
        <p:nvSpPr>
          <p:cNvPr id="102" name="Google Shape;102;p26"/>
          <p:cNvSpPr/>
          <p:nvPr>
            <p:ph idx="5" type="pic"/>
          </p:nvPr>
        </p:nvSpPr>
        <p:spPr>
          <a:xfrm>
            <a:off x="5919754" y="4289110"/>
            <a:ext cx="3430407" cy="1672075"/>
          </a:xfrm>
          <a:prstGeom prst="rect">
            <a:avLst/>
          </a:prstGeom>
          <a:solidFill>
            <a:srgbClr val="D8D8D8"/>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Image Horizontal">
  <p:cSld name="Half Image Horizontal">
    <p:spTree>
      <p:nvGrpSpPr>
        <p:cNvPr id="103" name="Shape 103"/>
        <p:cNvGrpSpPr/>
        <p:nvPr/>
      </p:nvGrpSpPr>
      <p:grpSpPr>
        <a:xfrm>
          <a:off x="0" y="0"/>
          <a:ext cx="0" cy="0"/>
          <a:chOff x="0" y="0"/>
          <a:chExt cx="0" cy="0"/>
        </a:xfrm>
      </p:grpSpPr>
      <p:sp>
        <p:nvSpPr>
          <p:cNvPr id="104" name="Google Shape;104;p27"/>
          <p:cNvSpPr txBox="1"/>
          <p:nvPr>
            <p:ph type="title"/>
          </p:nvPr>
        </p:nvSpPr>
        <p:spPr>
          <a:xfrm>
            <a:off x="831850" y="3794663"/>
            <a:ext cx="10515600" cy="823232"/>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3600"/>
              <a:buFont typeface="Calibri"/>
              <a:buNone/>
              <a:defRPr b="1" sz="36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27"/>
          <p:cNvSpPr txBox="1"/>
          <p:nvPr>
            <p:ph idx="1" type="body"/>
          </p:nvPr>
        </p:nvSpPr>
        <p:spPr>
          <a:xfrm>
            <a:off x="831850" y="4839691"/>
            <a:ext cx="10515600" cy="1305379"/>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800"/>
              <a:buNone/>
              <a:defRPr b="0" sz="1800" cap="none"/>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27"/>
          <p:cNvSpPr txBox="1"/>
          <p:nvPr>
            <p:ph idx="12" type="sldNum"/>
          </p:nvPr>
        </p:nvSpPr>
        <p:spPr>
          <a:xfrm>
            <a:off x="9085384" y="6463207"/>
            <a:ext cx="2743200" cy="24938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07" name="Google Shape;107;p27"/>
          <p:cNvSpPr/>
          <p:nvPr>
            <p:ph idx="2" type="pic"/>
          </p:nvPr>
        </p:nvSpPr>
        <p:spPr>
          <a:xfrm>
            <a:off x="0" y="0"/>
            <a:ext cx="12192000" cy="3713018"/>
          </a:xfrm>
          <a:prstGeom prst="rect">
            <a:avLst/>
          </a:prstGeom>
          <a:solidFill>
            <a:srgbClr val="D8D8D8"/>
          </a:solidFill>
          <a:ln>
            <a:noFill/>
          </a:ln>
        </p:spPr>
      </p:sp>
      <p:cxnSp>
        <p:nvCxnSpPr>
          <p:cNvPr id="108" name="Google Shape;108;p27"/>
          <p:cNvCxnSpPr/>
          <p:nvPr/>
        </p:nvCxnSpPr>
        <p:spPr>
          <a:xfrm>
            <a:off x="5351690" y="3748188"/>
            <a:ext cx="1488621" cy="0"/>
          </a:xfrm>
          <a:prstGeom prst="straightConnector1">
            <a:avLst/>
          </a:prstGeom>
          <a:noFill/>
          <a:ln cap="flat" cmpd="sng" w="139700">
            <a:solidFill>
              <a:schemeClr val="accent1"/>
            </a:solidFill>
            <a:prstDash val="solid"/>
            <a:miter lim="800000"/>
            <a:headEnd len="sm" w="sm" type="none"/>
            <a:tailEnd len="sm" w="sm" type="none"/>
          </a:ln>
        </p:spPr>
      </p:cxnSp>
      <p:sp>
        <p:nvSpPr>
          <p:cNvPr id="109" name="Google Shape;109;p27"/>
          <p:cNvSpPr txBox="1"/>
          <p:nvPr>
            <p:ph idx="3" type="body"/>
          </p:nvPr>
        </p:nvSpPr>
        <p:spPr>
          <a:xfrm>
            <a:off x="363416" y="6462713"/>
            <a:ext cx="2262187" cy="24923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400"/>
              <a:buNone/>
              <a:defRPr b="1" sz="1400" cap="none">
                <a:solidFill>
                  <a:srgbClr val="7F7F7F"/>
                </a:solidFill>
              </a:defRPr>
            </a:lvl1pPr>
            <a:lvl2pPr indent="-228600" lvl="1" marL="914400" algn="l">
              <a:lnSpc>
                <a:spcPct val="90000"/>
              </a:lnSpc>
              <a:spcBef>
                <a:spcPts val="500"/>
              </a:spcBef>
              <a:spcAft>
                <a:spcPts val="0"/>
              </a:spcAft>
              <a:buSzPts val="1600"/>
              <a:buNone/>
              <a:defRPr/>
            </a:lvl2pPr>
            <a:lvl3pPr indent="-228600" lvl="2" marL="1371600" algn="l">
              <a:lnSpc>
                <a:spcPct val="90000"/>
              </a:lnSpc>
              <a:spcBef>
                <a:spcPts val="500"/>
              </a:spcBef>
              <a:spcAft>
                <a:spcPts val="0"/>
              </a:spcAft>
              <a:buSzPts val="1400"/>
              <a:buNone/>
              <a:defRPr/>
            </a:lvl3pPr>
            <a:lvl4pPr indent="-228600" lvl="3" marL="1828800" algn="l">
              <a:lnSpc>
                <a:spcPct val="90000"/>
              </a:lnSpc>
              <a:spcBef>
                <a:spcPts val="500"/>
              </a:spcBef>
              <a:spcAft>
                <a:spcPts val="0"/>
              </a:spcAft>
              <a:buSzPts val="1200"/>
              <a:buNone/>
              <a:defRPr/>
            </a:lvl4pPr>
            <a:lvl5pPr indent="-228600" lvl="4" marL="2286000" algn="l">
              <a:lnSpc>
                <a:spcPct val="90000"/>
              </a:lnSpc>
              <a:spcBef>
                <a:spcPts val="500"/>
              </a:spcBef>
              <a:spcAft>
                <a:spcPts val="0"/>
              </a:spcAft>
              <a:buSzPts val="12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10" name="Google Shape;110;p27"/>
          <p:cNvGrpSpPr/>
          <p:nvPr/>
        </p:nvGrpSpPr>
        <p:grpSpPr>
          <a:xfrm>
            <a:off x="5721601" y="4594679"/>
            <a:ext cx="748798" cy="134113"/>
            <a:chOff x="4827813" y="2534636"/>
            <a:chExt cx="996651" cy="178504"/>
          </a:xfrm>
        </p:grpSpPr>
        <p:sp>
          <p:nvSpPr>
            <p:cNvPr id="111" name="Google Shape;111;p27"/>
            <p:cNvSpPr/>
            <p:nvPr/>
          </p:nvSpPr>
          <p:spPr>
            <a:xfrm>
              <a:off x="4827813" y="2534636"/>
              <a:ext cx="178504" cy="17850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2" name="Google Shape;112;p27"/>
            <p:cNvSpPr/>
            <p:nvPr/>
          </p:nvSpPr>
          <p:spPr>
            <a:xfrm>
              <a:off x="5092508" y="2534636"/>
              <a:ext cx="178504" cy="178504"/>
            </a:xfrm>
            <a:prstGeom prst="ellipse">
              <a:avLst/>
            </a:prstGeom>
            <a:solidFill>
              <a:schemeClr val="accent4">
                <a:alpha val="6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 name="Google Shape;113;p27"/>
            <p:cNvSpPr/>
            <p:nvPr/>
          </p:nvSpPr>
          <p:spPr>
            <a:xfrm>
              <a:off x="5369234" y="2534636"/>
              <a:ext cx="178504" cy="17850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4" name="Google Shape;114;p27"/>
            <p:cNvSpPr/>
            <p:nvPr/>
          </p:nvSpPr>
          <p:spPr>
            <a:xfrm>
              <a:off x="5645960" y="2534636"/>
              <a:ext cx="178504" cy="178504"/>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Content 02">
  <p:cSld name="Title &amp; Content 02">
    <p:spTree>
      <p:nvGrpSpPr>
        <p:cNvPr id="115" name="Shape 115"/>
        <p:cNvGrpSpPr/>
        <p:nvPr/>
      </p:nvGrpSpPr>
      <p:grpSpPr>
        <a:xfrm>
          <a:off x="0" y="0"/>
          <a:ext cx="0" cy="0"/>
          <a:chOff x="0" y="0"/>
          <a:chExt cx="0" cy="0"/>
        </a:xfrm>
      </p:grpSpPr>
      <p:sp>
        <p:nvSpPr>
          <p:cNvPr id="116" name="Google Shape;116;p28"/>
          <p:cNvSpPr txBox="1"/>
          <p:nvPr>
            <p:ph type="title"/>
          </p:nvPr>
        </p:nvSpPr>
        <p:spPr>
          <a:xfrm>
            <a:off x="363416" y="246186"/>
            <a:ext cx="3206261" cy="1037492"/>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3200"/>
              <a:buFont typeface="Calibri"/>
              <a:buNone/>
              <a:defRPr b="1"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28"/>
          <p:cNvSpPr txBox="1"/>
          <p:nvPr>
            <p:ph idx="1" type="body"/>
          </p:nvPr>
        </p:nvSpPr>
        <p:spPr>
          <a:xfrm>
            <a:off x="4080986" y="2426274"/>
            <a:ext cx="3008434" cy="601087"/>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1000"/>
              </a:spcBef>
              <a:spcAft>
                <a:spcPts val="0"/>
              </a:spcAft>
              <a:buSzPts val="1800"/>
              <a:buNone/>
              <a:defRPr b="1" sz="1800">
                <a:solidFill>
                  <a:schemeClr val="accent1"/>
                </a:solidFill>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8" name="Google Shape;118;p28"/>
          <p:cNvSpPr txBox="1"/>
          <p:nvPr>
            <p:ph idx="2" type="body"/>
          </p:nvPr>
        </p:nvSpPr>
        <p:spPr>
          <a:xfrm>
            <a:off x="4080986" y="3097702"/>
            <a:ext cx="3008434" cy="3091961"/>
          </a:xfrm>
          <a:prstGeom prst="rect">
            <a:avLst/>
          </a:prstGeom>
          <a:noFill/>
          <a:ln>
            <a:noFill/>
          </a:ln>
        </p:spPr>
        <p:txBody>
          <a:bodyPr anchorCtr="0" anchor="t" bIns="0" lIns="0" spcFirstLastPara="1" rIns="0" wrap="square" tIns="0">
            <a:noAutofit/>
          </a:bodyPr>
          <a:lstStyle>
            <a:lvl1pPr indent="-330200" lvl="0" marL="457200" algn="l">
              <a:lnSpc>
                <a:spcPct val="90000"/>
              </a:lnSpc>
              <a:spcBef>
                <a:spcPts val="1000"/>
              </a:spcBef>
              <a:spcAft>
                <a:spcPts val="0"/>
              </a:spcAft>
              <a:buSzPts val="1600"/>
              <a:buChar char="•"/>
              <a:defRPr sz="1600"/>
            </a:lvl1pPr>
            <a:lvl2pPr indent="-317500" lvl="1" marL="914400" algn="l">
              <a:lnSpc>
                <a:spcPct val="90000"/>
              </a:lnSpc>
              <a:spcBef>
                <a:spcPts val="500"/>
              </a:spcBef>
              <a:spcAft>
                <a:spcPts val="0"/>
              </a:spcAft>
              <a:buSzPts val="1400"/>
              <a:buChar char="•"/>
              <a:defRPr sz="1400"/>
            </a:lvl2pPr>
            <a:lvl3pPr indent="-304800" lvl="2" marL="1371600" algn="l">
              <a:lnSpc>
                <a:spcPct val="90000"/>
              </a:lnSpc>
              <a:spcBef>
                <a:spcPts val="500"/>
              </a:spcBef>
              <a:spcAft>
                <a:spcPts val="0"/>
              </a:spcAft>
              <a:buSzPts val="1200"/>
              <a:buChar char="•"/>
              <a:defRPr sz="1200"/>
            </a:lvl3pPr>
            <a:lvl4pPr indent="-298450" lvl="3" marL="1828800" algn="l">
              <a:lnSpc>
                <a:spcPct val="90000"/>
              </a:lnSpc>
              <a:spcBef>
                <a:spcPts val="500"/>
              </a:spcBef>
              <a:spcAft>
                <a:spcPts val="0"/>
              </a:spcAft>
              <a:buSzPts val="1100"/>
              <a:buChar char="•"/>
              <a:defRPr sz="1100"/>
            </a:lvl4pPr>
            <a:lvl5pPr indent="-298450" lvl="4" marL="2286000" algn="l">
              <a:lnSpc>
                <a:spcPct val="90000"/>
              </a:lnSpc>
              <a:spcBef>
                <a:spcPts val="500"/>
              </a:spcBef>
              <a:spcAft>
                <a:spcPts val="0"/>
              </a:spcAft>
              <a:buSzPts val="1100"/>
              <a:buChar char="•"/>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28"/>
          <p:cNvSpPr txBox="1"/>
          <p:nvPr>
            <p:ph idx="12" type="sldNum"/>
          </p:nvPr>
        </p:nvSpPr>
        <p:spPr>
          <a:xfrm>
            <a:off x="9085384" y="6463207"/>
            <a:ext cx="2743200" cy="24938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20" name="Google Shape;120;p28"/>
          <p:cNvSpPr txBox="1"/>
          <p:nvPr>
            <p:ph idx="3" type="body"/>
          </p:nvPr>
        </p:nvSpPr>
        <p:spPr>
          <a:xfrm>
            <a:off x="363416" y="6462713"/>
            <a:ext cx="2262187" cy="24923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400"/>
              <a:buNone/>
              <a:defRPr b="1" sz="1400" cap="none">
                <a:solidFill>
                  <a:srgbClr val="7F7F7F"/>
                </a:solidFill>
              </a:defRPr>
            </a:lvl1pPr>
            <a:lvl2pPr indent="-228600" lvl="1" marL="914400" algn="l">
              <a:lnSpc>
                <a:spcPct val="90000"/>
              </a:lnSpc>
              <a:spcBef>
                <a:spcPts val="500"/>
              </a:spcBef>
              <a:spcAft>
                <a:spcPts val="0"/>
              </a:spcAft>
              <a:buSzPts val="1600"/>
              <a:buNone/>
              <a:defRPr/>
            </a:lvl2pPr>
            <a:lvl3pPr indent="-228600" lvl="2" marL="1371600" algn="l">
              <a:lnSpc>
                <a:spcPct val="90000"/>
              </a:lnSpc>
              <a:spcBef>
                <a:spcPts val="500"/>
              </a:spcBef>
              <a:spcAft>
                <a:spcPts val="0"/>
              </a:spcAft>
              <a:buSzPts val="1400"/>
              <a:buNone/>
              <a:defRPr/>
            </a:lvl3pPr>
            <a:lvl4pPr indent="-228600" lvl="3" marL="1828800" algn="l">
              <a:lnSpc>
                <a:spcPct val="90000"/>
              </a:lnSpc>
              <a:spcBef>
                <a:spcPts val="500"/>
              </a:spcBef>
              <a:spcAft>
                <a:spcPts val="0"/>
              </a:spcAft>
              <a:buSzPts val="1200"/>
              <a:buNone/>
              <a:defRPr/>
            </a:lvl4pPr>
            <a:lvl5pPr indent="-228600" lvl="4" marL="2286000" algn="l">
              <a:lnSpc>
                <a:spcPct val="90000"/>
              </a:lnSpc>
              <a:spcBef>
                <a:spcPts val="500"/>
              </a:spcBef>
              <a:spcAft>
                <a:spcPts val="0"/>
              </a:spcAft>
              <a:buSzPts val="12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21" name="Google Shape;121;p28"/>
          <p:cNvCxnSpPr/>
          <p:nvPr/>
        </p:nvCxnSpPr>
        <p:spPr>
          <a:xfrm rot="10800000">
            <a:off x="3639489" y="421045"/>
            <a:ext cx="0" cy="5768619"/>
          </a:xfrm>
          <a:prstGeom prst="straightConnector1">
            <a:avLst/>
          </a:prstGeom>
          <a:noFill/>
          <a:ln cap="flat" cmpd="sng" w="9525">
            <a:solidFill>
              <a:srgbClr val="A5A5A5"/>
            </a:solidFill>
            <a:prstDash val="solid"/>
            <a:miter lim="800000"/>
            <a:headEnd len="sm" w="sm" type="none"/>
            <a:tailEnd len="sm" w="sm" type="none"/>
          </a:ln>
        </p:spPr>
      </p:cxnSp>
      <p:sp>
        <p:nvSpPr>
          <p:cNvPr id="122" name="Google Shape;122;p28"/>
          <p:cNvSpPr txBox="1"/>
          <p:nvPr>
            <p:ph idx="4" type="body"/>
          </p:nvPr>
        </p:nvSpPr>
        <p:spPr>
          <a:xfrm>
            <a:off x="7870582" y="2426274"/>
            <a:ext cx="3008434" cy="601087"/>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1000"/>
              </a:spcBef>
              <a:spcAft>
                <a:spcPts val="0"/>
              </a:spcAft>
              <a:buSzPts val="1800"/>
              <a:buNone/>
              <a:defRPr b="1" sz="1800">
                <a:solidFill>
                  <a:schemeClr val="accent1"/>
                </a:solidFill>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3" name="Google Shape;123;p28"/>
          <p:cNvSpPr txBox="1"/>
          <p:nvPr>
            <p:ph idx="5" type="body"/>
          </p:nvPr>
        </p:nvSpPr>
        <p:spPr>
          <a:xfrm>
            <a:off x="7870582" y="3097702"/>
            <a:ext cx="3008434" cy="3091961"/>
          </a:xfrm>
          <a:prstGeom prst="rect">
            <a:avLst/>
          </a:prstGeom>
          <a:noFill/>
          <a:ln>
            <a:noFill/>
          </a:ln>
        </p:spPr>
        <p:txBody>
          <a:bodyPr anchorCtr="0" anchor="t" bIns="0" lIns="0" spcFirstLastPara="1" rIns="0" wrap="square" tIns="0">
            <a:noAutofit/>
          </a:bodyPr>
          <a:lstStyle>
            <a:lvl1pPr indent="-330200" lvl="0" marL="457200" algn="l">
              <a:lnSpc>
                <a:spcPct val="90000"/>
              </a:lnSpc>
              <a:spcBef>
                <a:spcPts val="1000"/>
              </a:spcBef>
              <a:spcAft>
                <a:spcPts val="0"/>
              </a:spcAft>
              <a:buSzPts val="1600"/>
              <a:buChar char="•"/>
              <a:defRPr sz="1600"/>
            </a:lvl1pPr>
            <a:lvl2pPr indent="-317500" lvl="1" marL="914400" algn="l">
              <a:lnSpc>
                <a:spcPct val="90000"/>
              </a:lnSpc>
              <a:spcBef>
                <a:spcPts val="500"/>
              </a:spcBef>
              <a:spcAft>
                <a:spcPts val="0"/>
              </a:spcAft>
              <a:buSzPts val="1400"/>
              <a:buChar char="•"/>
              <a:defRPr sz="1400"/>
            </a:lvl2pPr>
            <a:lvl3pPr indent="-304800" lvl="2" marL="1371600" algn="l">
              <a:lnSpc>
                <a:spcPct val="90000"/>
              </a:lnSpc>
              <a:spcBef>
                <a:spcPts val="500"/>
              </a:spcBef>
              <a:spcAft>
                <a:spcPts val="0"/>
              </a:spcAft>
              <a:buSzPts val="1200"/>
              <a:buChar char="•"/>
              <a:defRPr sz="1200"/>
            </a:lvl3pPr>
            <a:lvl4pPr indent="-298450" lvl="3" marL="1828800" algn="l">
              <a:lnSpc>
                <a:spcPct val="90000"/>
              </a:lnSpc>
              <a:spcBef>
                <a:spcPts val="500"/>
              </a:spcBef>
              <a:spcAft>
                <a:spcPts val="0"/>
              </a:spcAft>
              <a:buSzPts val="1100"/>
              <a:buChar char="•"/>
              <a:defRPr sz="1100"/>
            </a:lvl4pPr>
            <a:lvl5pPr indent="-298450" lvl="4" marL="2286000" algn="l">
              <a:lnSpc>
                <a:spcPct val="90000"/>
              </a:lnSpc>
              <a:spcBef>
                <a:spcPts val="500"/>
              </a:spcBef>
              <a:spcAft>
                <a:spcPts val="0"/>
              </a:spcAft>
              <a:buSzPts val="1100"/>
              <a:buChar char="•"/>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28"/>
          <p:cNvSpPr/>
          <p:nvPr>
            <p:ph idx="6" type="pic"/>
          </p:nvPr>
        </p:nvSpPr>
        <p:spPr>
          <a:xfrm>
            <a:off x="4080986" y="1676296"/>
            <a:ext cx="587932" cy="587932"/>
          </a:xfrm>
          <a:prstGeom prst="rect">
            <a:avLst/>
          </a:prstGeom>
          <a:noFill/>
          <a:ln>
            <a:noFill/>
          </a:ln>
        </p:spPr>
      </p:sp>
      <p:sp>
        <p:nvSpPr>
          <p:cNvPr id="125" name="Google Shape;125;p28"/>
          <p:cNvSpPr/>
          <p:nvPr>
            <p:ph idx="7" type="pic"/>
          </p:nvPr>
        </p:nvSpPr>
        <p:spPr>
          <a:xfrm>
            <a:off x="7868008" y="1676296"/>
            <a:ext cx="587932" cy="587932"/>
          </a:xfrm>
          <a:prstGeom prst="rect">
            <a:avLst/>
          </a:prstGeom>
          <a:noFill/>
          <a:ln>
            <a:noFill/>
          </a:ln>
        </p:spPr>
      </p:sp>
      <p:sp>
        <p:nvSpPr>
          <p:cNvPr id="126" name="Google Shape;126;p28"/>
          <p:cNvSpPr/>
          <p:nvPr/>
        </p:nvSpPr>
        <p:spPr>
          <a:xfrm>
            <a:off x="10251393" y="555158"/>
            <a:ext cx="3298372" cy="3298372"/>
          </a:xfrm>
          <a:prstGeom prst="ellipse">
            <a:avLst/>
          </a:prstGeom>
          <a:noFill/>
          <a:ln cap="flat" cmpd="sng" w="9525">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7" name="Google Shape;127;p28"/>
          <p:cNvSpPr/>
          <p:nvPr/>
        </p:nvSpPr>
        <p:spPr>
          <a:xfrm>
            <a:off x="9932986" y="330754"/>
            <a:ext cx="1268186" cy="1268186"/>
          </a:xfrm>
          <a:prstGeom prst="ellipse">
            <a:avLst/>
          </a:prstGeom>
          <a:noFill/>
          <a:ln cap="flat" cmpd="sng" w="9525">
            <a:solidFill>
              <a:srgbClr val="D0CE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8" name="Google Shape;128;p28"/>
          <p:cNvSpPr txBox="1"/>
          <p:nvPr>
            <p:ph idx="8" type="body"/>
          </p:nvPr>
        </p:nvSpPr>
        <p:spPr>
          <a:xfrm>
            <a:off x="4080985" y="480157"/>
            <a:ext cx="6944563" cy="823912"/>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1000"/>
              </a:spcBef>
              <a:spcAft>
                <a:spcPts val="0"/>
              </a:spcAft>
              <a:buSzPts val="2000"/>
              <a:buNone/>
              <a:defRPr b="1" sz="2000">
                <a:solidFill>
                  <a:srgbClr val="7F7F7F"/>
                </a:solidFill>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grpSp>
        <p:nvGrpSpPr>
          <p:cNvPr id="129" name="Google Shape;129;p28"/>
          <p:cNvGrpSpPr/>
          <p:nvPr/>
        </p:nvGrpSpPr>
        <p:grpSpPr>
          <a:xfrm>
            <a:off x="363416" y="421045"/>
            <a:ext cx="748798" cy="134113"/>
            <a:chOff x="4827813" y="2534636"/>
            <a:chExt cx="996651" cy="178504"/>
          </a:xfrm>
        </p:grpSpPr>
        <p:sp>
          <p:nvSpPr>
            <p:cNvPr id="130" name="Google Shape;130;p28"/>
            <p:cNvSpPr/>
            <p:nvPr/>
          </p:nvSpPr>
          <p:spPr>
            <a:xfrm>
              <a:off x="4827813" y="2534636"/>
              <a:ext cx="178504" cy="17850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1" name="Google Shape;131;p28"/>
            <p:cNvSpPr/>
            <p:nvPr/>
          </p:nvSpPr>
          <p:spPr>
            <a:xfrm>
              <a:off x="5092508" y="2534636"/>
              <a:ext cx="178504" cy="178504"/>
            </a:xfrm>
            <a:prstGeom prst="ellipse">
              <a:avLst/>
            </a:prstGeom>
            <a:solidFill>
              <a:schemeClr val="accent4">
                <a:alpha val="6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2" name="Google Shape;132;p28"/>
            <p:cNvSpPr/>
            <p:nvPr/>
          </p:nvSpPr>
          <p:spPr>
            <a:xfrm>
              <a:off x="5369234" y="2534636"/>
              <a:ext cx="178504" cy="17850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3" name="Google Shape;133;p28"/>
            <p:cNvSpPr/>
            <p:nvPr/>
          </p:nvSpPr>
          <p:spPr>
            <a:xfrm>
              <a:off x="5645960" y="2534636"/>
              <a:ext cx="178504" cy="178504"/>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Image Vertical Purple">
  <p:cSld name="Half Image Vertical Purple">
    <p:spTree>
      <p:nvGrpSpPr>
        <p:cNvPr id="134" name="Shape 134"/>
        <p:cNvGrpSpPr/>
        <p:nvPr/>
      </p:nvGrpSpPr>
      <p:grpSpPr>
        <a:xfrm>
          <a:off x="0" y="0"/>
          <a:ext cx="0" cy="0"/>
          <a:chOff x="0" y="0"/>
          <a:chExt cx="0" cy="0"/>
        </a:xfrm>
      </p:grpSpPr>
      <p:sp>
        <p:nvSpPr>
          <p:cNvPr id="135" name="Google Shape;135;p29"/>
          <p:cNvSpPr/>
          <p:nvPr>
            <p:ph idx="2" type="pic"/>
          </p:nvPr>
        </p:nvSpPr>
        <p:spPr>
          <a:xfrm>
            <a:off x="5316488" y="0"/>
            <a:ext cx="6875511" cy="6858000"/>
          </a:xfrm>
          <a:prstGeom prst="rect">
            <a:avLst/>
          </a:prstGeom>
          <a:solidFill>
            <a:srgbClr val="D8D8D8"/>
          </a:solidFill>
          <a:ln>
            <a:noFill/>
          </a:ln>
        </p:spPr>
      </p:sp>
      <p:sp>
        <p:nvSpPr>
          <p:cNvPr id="136" name="Google Shape;136;p29"/>
          <p:cNvSpPr/>
          <p:nvPr/>
        </p:nvSpPr>
        <p:spPr>
          <a:xfrm>
            <a:off x="0" y="0"/>
            <a:ext cx="5316488" cy="685799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7" name="Google Shape;137;p29"/>
          <p:cNvSpPr/>
          <p:nvPr/>
        </p:nvSpPr>
        <p:spPr>
          <a:xfrm>
            <a:off x="831850" y="1723292"/>
            <a:ext cx="5307246" cy="374552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8" name="Google Shape;138;p29"/>
          <p:cNvSpPr txBox="1"/>
          <p:nvPr>
            <p:ph type="title"/>
          </p:nvPr>
        </p:nvSpPr>
        <p:spPr>
          <a:xfrm>
            <a:off x="384651" y="1087907"/>
            <a:ext cx="4468698" cy="1444275"/>
          </a:xfrm>
          <a:prstGeom prst="rect">
            <a:avLst/>
          </a:prstGeom>
          <a:noFill/>
          <a:ln>
            <a:noFill/>
          </a:ln>
        </p:spPr>
        <p:txBody>
          <a:bodyPr anchorCtr="0" anchor="t" bIns="45700" lIns="91425" spcFirstLastPara="1" rIns="91425" wrap="square" tIns="792000">
            <a:noAutofit/>
          </a:bodyPr>
          <a:lstStyle>
            <a:lvl1pPr lvl="0" algn="l">
              <a:lnSpc>
                <a:spcPct val="90000"/>
              </a:lnSpc>
              <a:spcBef>
                <a:spcPts val="0"/>
              </a:spcBef>
              <a:spcAft>
                <a:spcPts val="0"/>
              </a:spcAft>
              <a:buClr>
                <a:schemeClr val="lt1"/>
              </a:buClr>
              <a:buSzPts val="3600"/>
              <a:buFont typeface="Calibri"/>
              <a:buNone/>
              <a:defRPr b="1" sz="36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29"/>
          <p:cNvSpPr txBox="1"/>
          <p:nvPr>
            <p:ph idx="1" type="body"/>
          </p:nvPr>
        </p:nvSpPr>
        <p:spPr>
          <a:xfrm>
            <a:off x="368711" y="2552611"/>
            <a:ext cx="4097778" cy="1992819"/>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SzPts val="1800"/>
              <a:buNone/>
              <a:defRPr b="0" sz="1800" cap="none">
                <a:solidFill>
                  <a:schemeClr val="lt1"/>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p29"/>
          <p:cNvSpPr txBox="1"/>
          <p:nvPr>
            <p:ph idx="12" type="sldNum"/>
          </p:nvPr>
        </p:nvSpPr>
        <p:spPr>
          <a:xfrm>
            <a:off x="9085384" y="6463207"/>
            <a:ext cx="2743200" cy="24938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41" name="Google Shape;141;p29"/>
          <p:cNvCxnSpPr/>
          <p:nvPr/>
        </p:nvCxnSpPr>
        <p:spPr>
          <a:xfrm>
            <a:off x="454991" y="1620451"/>
            <a:ext cx="1488621" cy="0"/>
          </a:xfrm>
          <a:prstGeom prst="straightConnector1">
            <a:avLst/>
          </a:prstGeom>
          <a:noFill/>
          <a:ln cap="flat" cmpd="sng" w="57150">
            <a:solidFill>
              <a:schemeClr val="lt1"/>
            </a:solidFill>
            <a:prstDash val="solid"/>
            <a:miter lim="800000"/>
            <a:headEnd len="sm" w="sm" type="none"/>
            <a:tailEnd len="sm" w="sm" type="none"/>
          </a:ln>
        </p:spPr>
      </p:cxnSp>
      <p:sp>
        <p:nvSpPr>
          <p:cNvPr id="142" name="Google Shape;142;p29"/>
          <p:cNvSpPr txBox="1"/>
          <p:nvPr>
            <p:ph idx="3" type="body"/>
          </p:nvPr>
        </p:nvSpPr>
        <p:spPr>
          <a:xfrm>
            <a:off x="363416" y="6462713"/>
            <a:ext cx="2262187" cy="24923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400"/>
              <a:buNone/>
              <a:defRPr b="1" sz="1400" cap="none">
                <a:solidFill>
                  <a:schemeClr val="lt1"/>
                </a:solidFill>
              </a:defRPr>
            </a:lvl1pPr>
            <a:lvl2pPr indent="-228600" lvl="1" marL="914400" algn="l">
              <a:lnSpc>
                <a:spcPct val="90000"/>
              </a:lnSpc>
              <a:spcBef>
                <a:spcPts val="500"/>
              </a:spcBef>
              <a:spcAft>
                <a:spcPts val="0"/>
              </a:spcAft>
              <a:buSzPts val="1600"/>
              <a:buNone/>
              <a:defRPr/>
            </a:lvl2pPr>
            <a:lvl3pPr indent="-228600" lvl="2" marL="1371600" algn="l">
              <a:lnSpc>
                <a:spcPct val="90000"/>
              </a:lnSpc>
              <a:spcBef>
                <a:spcPts val="500"/>
              </a:spcBef>
              <a:spcAft>
                <a:spcPts val="0"/>
              </a:spcAft>
              <a:buSzPts val="1400"/>
              <a:buNone/>
              <a:defRPr/>
            </a:lvl3pPr>
            <a:lvl4pPr indent="-228600" lvl="3" marL="1828800" algn="l">
              <a:lnSpc>
                <a:spcPct val="90000"/>
              </a:lnSpc>
              <a:spcBef>
                <a:spcPts val="500"/>
              </a:spcBef>
              <a:spcAft>
                <a:spcPts val="0"/>
              </a:spcAft>
              <a:buSzPts val="1200"/>
              <a:buNone/>
              <a:defRPr/>
            </a:lvl4pPr>
            <a:lvl5pPr indent="-228600" lvl="4" marL="2286000" algn="l">
              <a:lnSpc>
                <a:spcPct val="90000"/>
              </a:lnSpc>
              <a:spcBef>
                <a:spcPts val="500"/>
              </a:spcBef>
              <a:spcAft>
                <a:spcPts val="0"/>
              </a:spcAft>
              <a:buSzPts val="12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43" name="Google Shape;143;p29"/>
          <p:cNvGrpSpPr/>
          <p:nvPr/>
        </p:nvGrpSpPr>
        <p:grpSpPr>
          <a:xfrm flipH="1">
            <a:off x="1130928" y="4803540"/>
            <a:ext cx="3616779" cy="3522776"/>
            <a:chOff x="2555621" y="3917613"/>
            <a:chExt cx="3616779" cy="3522776"/>
          </a:xfrm>
        </p:grpSpPr>
        <p:sp>
          <p:nvSpPr>
            <p:cNvPr id="144" name="Google Shape;144;p29"/>
            <p:cNvSpPr/>
            <p:nvPr/>
          </p:nvSpPr>
          <p:spPr>
            <a:xfrm>
              <a:off x="2874028" y="4142017"/>
              <a:ext cx="3298372" cy="3298372"/>
            </a:xfrm>
            <a:prstGeom prst="ellipse">
              <a:avLst/>
            </a:prstGeom>
            <a:noFill/>
            <a:ln cap="flat" cmpd="sng" w="9525">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5" name="Google Shape;145;p29"/>
            <p:cNvSpPr/>
            <p:nvPr/>
          </p:nvSpPr>
          <p:spPr>
            <a:xfrm>
              <a:off x="2555621" y="3917613"/>
              <a:ext cx="1268186" cy="1268186"/>
            </a:xfrm>
            <a:prstGeom prst="ellipse">
              <a:avLst/>
            </a:prstGeom>
            <a:noFill/>
            <a:ln cap="flat" cmpd="sng" w="9525">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363416" y="365125"/>
            <a:ext cx="11465168" cy="918553"/>
          </a:xfrm>
          <a:prstGeom prst="rect">
            <a:avLst/>
          </a:prstGeom>
          <a:noFill/>
          <a:ln>
            <a:noFill/>
          </a:ln>
        </p:spPr>
        <p:txBody>
          <a:bodyPr anchorCtr="0" anchor="b" bIns="0" lIns="0" spcFirstLastPara="1" rIns="0" wrap="square" tIns="0">
            <a:normAutofit/>
          </a:bodyPr>
          <a:lstStyle>
            <a:lvl1pPr lvl="0" marR="0" rtl="0" algn="l">
              <a:lnSpc>
                <a:spcPct val="9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0"/>
          <p:cNvSpPr txBox="1"/>
          <p:nvPr>
            <p:ph idx="1" type="body"/>
          </p:nvPr>
        </p:nvSpPr>
        <p:spPr>
          <a:xfrm>
            <a:off x="363416" y="1825625"/>
            <a:ext cx="11465168" cy="4351338"/>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90000"/>
              </a:lnSpc>
              <a:spcBef>
                <a:spcPts val="1000"/>
              </a:spcBef>
              <a:spcAft>
                <a:spcPts val="0"/>
              </a:spcAft>
              <a:buClr>
                <a:schemeClr val="accent1"/>
              </a:buClr>
              <a:buSzPts val="1800"/>
              <a:buFont typeface="Arial"/>
              <a:buChar char="•"/>
              <a:defRPr b="0" i="0" sz="1800" u="none" cap="none" strike="noStrike">
                <a:solidFill>
                  <a:schemeClr val="dk1"/>
                </a:solidFill>
                <a:latin typeface="Calibri"/>
                <a:ea typeface="Calibri"/>
                <a:cs typeface="Calibri"/>
                <a:sym typeface="Calibri"/>
              </a:defRPr>
            </a:lvl1pPr>
            <a:lvl2pPr indent="-330200" lvl="1" marL="914400" marR="0" rtl="0" algn="l">
              <a:lnSpc>
                <a:spcPct val="90000"/>
              </a:lnSpc>
              <a:spcBef>
                <a:spcPts val="500"/>
              </a:spcBef>
              <a:spcAft>
                <a:spcPts val="0"/>
              </a:spcAft>
              <a:buClr>
                <a:schemeClr val="accent1"/>
              </a:buClr>
              <a:buSzPts val="1600"/>
              <a:buFont typeface="Arial"/>
              <a:buChar char="•"/>
              <a:defRPr b="0" i="0" sz="1600" u="none" cap="none" strike="noStrike">
                <a:solidFill>
                  <a:schemeClr val="dk1"/>
                </a:solidFill>
                <a:latin typeface="Calibri"/>
                <a:ea typeface="Calibri"/>
                <a:cs typeface="Calibri"/>
                <a:sym typeface="Calibri"/>
              </a:defRPr>
            </a:lvl2pPr>
            <a:lvl3pPr indent="-317500" lvl="2" marL="1371600" marR="0" rtl="0" algn="l">
              <a:lnSpc>
                <a:spcPct val="90000"/>
              </a:lnSpc>
              <a:spcBef>
                <a:spcPts val="500"/>
              </a:spcBef>
              <a:spcAft>
                <a:spcPts val="0"/>
              </a:spcAft>
              <a:buClr>
                <a:schemeClr val="accent1"/>
              </a:buClr>
              <a:buSzPts val="1400"/>
              <a:buFont typeface="Arial"/>
              <a:buChar char="•"/>
              <a:defRPr b="0" i="0" sz="1400" u="none" cap="none" strike="noStrike">
                <a:solidFill>
                  <a:schemeClr val="dk1"/>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0"/>
          <p:cNvSpPr txBox="1"/>
          <p:nvPr>
            <p:ph idx="12" type="sldNum"/>
          </p:nvPr>
        </p:nvSpPr>
        <p:spPr>
          <a:xfrm>
            <a:off x="9085384" y="6463207"/>
            <a:ext cx="2743200" cy="25826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al-anon.org/for-members/members-resources/manuals-and-guidelines/" TargetMode="External"/><Relationship Id="rId4" Type="http://schemas.openxmlformats.org/officeDocument/2006/relationships/hyperlink" Target="https://al-anon.org/for-members/members-resources/manuals-and-guidelin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s://al-anon.org/pdf/P46_1994_web.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
          <p:cNvSpPr txBox="1"/>
          <p:nvPr>
            <p:ph type="ctrTitle"/>
          </p:nvPr>
        </p:nvSpPr>
        <p:spPr>
          <a:xfrm>
            <a:off x="7040879" y="2990056"/>
            <a:ext cx="4878976" cy="832077"/>
          </a:xfrm>
          <a:prstGeom prst="rect">
            <a:avLst/>
          </a:prstGeom>
          <a:noFill/>
          <a:ln>
            <a:noFill/>
          </a:ln>
        </p:spPr>
        <p:txBody>
          <a:bodyPr anchorCtr="0" anchor="b" bIns="0" lIns="0" spcFirstLastPara="1" rIns="0" wrap="square" tIns="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MARCH 23, 2024</a:t>
            </a:r>
            <a:br>
              <a:rPr lang="en-US"/>
            </a:br>
            <a:r>
              <a:rPr lang="en-US"/>
              <a:t>ASSEMBLY</a:t>
            </a:r>
            <a:endParaRPr/>
          </a:p>
        </p:txBody>
      </p:sp>
      <p:sp>
        <p:nvSpPr>
          <p:cNvPr id="241" name="Google Shape;241;p1"/>
          <p:cNvSpPr txBox="1"/>
          <p:nvPr>
            <p:ph idx="1" type="subTitle"/>
          </p:nvPr>
        </p:nvSpPr>
        <p:spPr>
          <a:xfrm>
            <a:off x="7040879" y="4131083"/>
            <a:ext cx="4878975" cy="708706"/>
          </a:xfrm>
          <a:prstGeom prst="rect">
            <a:avLst/>
          </a:prstGeom>
          <a:noFill/>
          <a:ln>
            <a:noFill/>
          </a:ln>
        </p:spPr>
        <p:txBody>
          <a:bodyPr anchorCtr="0" anchor="t" bIns="45700" lIns="0" spcFirstLastPara="1" rIns="91425" wrap="square" tIns="45700">
            <a:normAutofit lnSpcReduction="10000"/>
          </a:bodyPr>
          <a:lstStyle/>
          <a:p>
            <a:pPr indent="0" lvl="0" marL="0" rtl="0" algn="l">
              <a:lnSpc>
                <a:spcPct val="90000"/>
              </a:lnSpc>
              <a:spcBef>
                <a:spcPts val="0"/>
              </a:spcBef>
              <a:spcAft>
                <a:spcPts val="0"/>
              </a:spcAft>
              <a:buSzPts val="1800"/>
              <a:buNone/>
            </a:pPr>
            <a:r>
              <a:rPr lang="en-US"/>
              <a:t>KARI OLIVER</a:t>
            </a:r>
            <a:endParaRPr/>
          </a:p>
          <a:p>
            <a:pPr indent="0" lvl="0" marL="0" rtl="0" algn="l">
              <a:lnSpc>
                <a:spcPct val="90000"/>
              </a:lnSpc>
              <a:spcBef>
                <a:spcPts val="1000"/>
              </a:spcBef>
              <a:spcAft>
                <a:spcPts val="0"/>
              </a:spcAft>
              <a:buSzPts val="1800"/>
              <a:buNone/>
            </a:pPr>
            <a:r>
              <a:rPr lang="en-US"/>
              <a:t>COLORADO DELEGATE, PANEL 62</a:t>
            </a:r>
            <a:endParaRPr/>
          </a:p>
        </p:txBody>
      </p:sp>
      <p:cxnSp>
        <p:nvCxnSpPr>
          <p:cNvPr id="242" name="Google Shape;242;p1"/>
          <p:cNvCxnSpPr/>
          <p:nvPr/>
        </p:nvCxnSpPr>
        <p:spPr>
          <a:xfrm flipH="1" rot="10800000">
            <a:off x="0" y="783771"/>
            <a:ext cx="12192000" cy="13063"/>
          </a:xfrm>
          <a:prstGeom prst="straightConnector1">
            <a:avLst/>
          </a:prstGeom>
          <a:noFill/>
          <a:ln cap="flat" cmpd="sng" w="38100">
            <a:solidFill>
              <a:schemeClr val="accent1"/>
            </a:solidFill>
            <a:prstDash val="solid"/>
            <a:miter lim="800000"/>
            <a:headEnd len="sm" w="sm" type="none"/>
            <a:tailEnd len="sm" w="sm" type="none"/>
          </a:ln>
        </p:spPr>
      </p:cxnSp>
      <p:cxnSp>
        <p:nvCxnSpPr>
          <p:cNvPr id="243" name="Google Shape;243;p1"/>
          <p:cNvCxnSpPr/>
          <p:nvPr/>
        </p:nvCxnSpPr>
        <p:spPr>
          <a:xfrm flipH="1" rot="10800000">
            <a:off x="5199017" y="6244046"/>
            <a:ext cx="4630783" cy="19594"/>
          </a:xfrm>
          <a:prstGeom prst="straightConnector1">
            <a:avLst/>
          </a:prstGeom>
          <a:noFill/>
          <a:ln cap="flat" cmpd="sng" w="15875">
            <a:solidFill>
              <a:schemeClr val="accent1"/>
            </a:solidFill>
            <a:prstDash val="solid"/>
            <a:miter lim="800000"/>
            <a:headEnd len="sm" w="sm" type="none"/>
            <a:tailEnd len="sm" w="sm" type="none"/>
          </a:ln>
        </p:spPr>
      </p:cxnSp>
      <p:pic>
        <p:nvPicPr>
          <p:cNvPr id="244" name="Google Shape;244;p1"/>
          <p:cNvPicPr preferRelativeResize="0"/>
          <p:nvPr/>
        </p:nvPicPr>
        <p:blipFill rotWithShape="1">
          <a:blip r:embed="rId3">
            <a:alphaModFix/>
          </a:blip>
          <a:srcRect b="0" l="0" r="0" t="0"/>
          <a:stretch/>
        </p:blipFill>
        <p:spPr>
          <a:xfrm>
            <a:off x="185850" y="1361834"/>
            <a:ext cx="6736080" cy="454685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2c51237a5a4_0_4"/>
          <p:cNvSpPr txBox="1"/>
          <p:nvPr>
            <p:ph idx="12" type="sldNum"/>
          </p:nvPr>
        </p:nvSpPr>
        <p:spPr>
          <a:xfrm>
            <a:off x="9085384" y="6463207"/>
            <a:ext cx="2743200" cy="2493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305" name="Google Shape;305;g2c51237a5a4_0_4"/>
          <p:cNvSpPr txBox="1"/>
          <p:nvPr>
            <p:ph idx="1" type="body"/>
          </p:nvPr>
        </p:nvSpPr>
        <p:spPr>
          <a:xfrm>
            <a:off x="363416" y="1825625"/>
            <a:ext cx="11465100" cy="4351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100"/>
              <a:buNone/>
            </a:pPr>
            <a:r>
              <a:t/>
            </a:r>
            <a:endParaRPr sz="3900"/>
          </a:p>
          <a:p>
            <a:pPr indent="0" lvl="0" marL="0" rtl="0" algn="l">
              <a:lnSpc>
                <a:spcPct val="100000"/>
              </a:lnSpc>
              <a:spcBef>
                <a:spcPts val="0"/>
              </a:spcBef>
              <a:spcAft>
                <a:spcPts val="0"/>
              </a:spcAft>
              <a:buSzPts val="1100"/>
              <a:buNone/>
            </a:pPr>
            <a:r>
              <a:t/>
            </a:r>
            <a:endParaRPr sz="3900"/>
          </a:p>
          <a:p>
            <a:pPr indent="0" lvl="0" marL="0" rtl="0" algn="l">
              <a:lnSpc>
                <a:spcPct val="100000"/>
              </a:lnSpc>
              <a:spcBef>
                <a:spcPts val="0"/>
              </a:spcBef>
              <a:spcAft>
                <a:spcPts val="0"/>
              </a:spcAft>
              <a:buClr>
                <a:schemeClr val="dk1"/>
              </a:buClr>
              <a:buSzPts val="1100"/>
              <a:buFont typeface="Arial"/>
              <a:buNone/>
            </a:pPr>
            <a:r>
              <a:rPr lang="en-US" sz="3900"/>
              <a:t>Road Trip! You and Your Board Connect event will be held in Columbia, South Carolina on October 26, 2024. </a:t>
            </a:r>
            <a:endParaRPr sz="5500"/>
          </a:p>
        </p:txBody>
      </p:sp>
      <p:sp>
        <p:nvSpPr>
          <p:cNvPr id="306" name="Google Shape;306;g2c51237a5a4_0_4"/>
          <p:cNvSpPr txBox="1"/>
          <p:nvPr>
            <p:ph type="title"/>
          </p:nvPr>
        </p:nvSpPr>
        <p:spPr>
          <a:xfrm>
            <a:off x="363416" y="365125"/>
            <a:ext cx="11465100" cy="9186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3200"/>
              <a:buFont typeface="Calibri"/>
              <a:buNone/>
            </a:pPr>
            <a:r>
              <a:rPr lang="en-US"/>
              <a:t>Road Trip 2024</a:t>
            </a:r>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2c51237a5a4_0_30"/>
          <p:cNvSpPr txBox="1"/>
          <p:nvPr>
            <p:ph idx="12" type="sldNum"/>
          </p:nvPr>
        </p:nvSpPr>
        <p:spPr>
          <a:xfrm>
            <a:off x="9085384" y="6463207"/>
            <a:ext cx="2743200" cy="2493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312" name="Google Shape;312;g2c51237a5a4_0_30"/>
          <p:cNvSpPr txBox="1"/>
          <p:nvPr>
            <p:ph idx="1" type="body"/>
          </p:nvPr>
        </p:nvSpPr>
        <p:spPr>
          <a:xfrm>
            <a:off x="363416" y="1825625"/>
            <a:ext cx="114651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800"/>
              <a:buNone/>
            </a:pPr>
            <a:r>
              <a:rPr lang="en-US" sz="2800"/>
              <a:t>Given conceptual approval by the 2021 World Service Conference, </a:t>
            </a:r>
            <a:r>
              <a:rPr b="1" i="1" lang="en-US" sz="2800"/>
              <a:t>Healing within Our Alcoholic Relationships-A Collection of Insights from Our Shared Journey </a:t>
            </a:r>
            <a:r>
              <a:rPr b="1" lang="en-US" sz="2800"/>
              <a:t>(P-95)</a:t>
            </a:r>
            <a:r>
              <a:rPr lang="en-US" sz="2800"/>
              <a:t> is a 48-page booklet that provides brief but powerful messages of timeless wisdom. </a:t>
            </a:r>
            <a:endParaRPr/>
          </a:p>
          <a:p>
            <a:pPr indent="0" lvl="0" marL="0" rtl="0" algn="l">
              <a:lnSpc>
                <a:spcPct val="90000"/>
              </a:lnSpc>
              <a:spcBef>
                <a:spcPts val="1000"/>
              </a:spcBef>
              <a:spcAft>
                <a:spcPts val="0"/>
              </a:spcAft>
              <a:buSzPts val="2800"/>
              <a:buNone/>
            </a:pPr>
            <a:r>
              <a:t/>
            </a:r>
            <a:endParaRPr sz="2800"/>
          </a:p>
          <a:p>
            <a:pPr indent="0" lvl="0" marL="0" rtl="0" algn="l">
              <a:lnSpc>
                <a:spcPct val="90000"/>
              </a:lnSpc>
              <a:spcBef>
                <a:spcPts val="1000"/>
              </a:spcBef>
              <a:spcAft>
                <a:spcPts val="0"/>
              </a:spcAft>
              <a:buSzPts val="2800"/>
              <a:buNone/>
            </a:pPr>
            <a:r>
              <a:rPr lang="en-US" sz="2800"/>
              <a:t>It's perfect for newcomers as well as anyone who may need to "Keep It Simple" and get back to basics. Currently being designed and translated, it will be available this Fall in English, French, and Spanish for $4.00 US.</a:t>
            </a:r>
            <a:endParaRPr/>
          </a:p>
        </p:txBody>
      </p:sp>
      <p:sp>
        <p:nvSpPr>
          <p:cNvPr id="313" name="Google Shape;313;g2c51237a5a4_0_30"/>
          <p:cNvSpPr txBox="1"/>
          <p:nvPr>
            <p:ph type="title"/>
          </p:nvPr>
        </p:nvSpPr>
        <p:spPr>
          <a:xfrm>
            <a:off x="363416" y="365125"/>
            <a:ext cx="11465100" cy="9186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3200"/>
              <a:buFont typeface="Calibri"/>
              <a:buNone/>
            </a:pPr>
            <a:r>
              <a:rPr lang="en-US"/>
              <a:t>New Literature….</a:t>
            </a:r>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8"/>
          <p:cNvSpPr txBox="1"/>
          <p:nvPr>
            <p:ph idx="12" type="sldNum"/>
          </p:nvPr>
        </p:nvSpPr>
        <p:spPr>
          <a:xfrm>
            <a:off x="9085384" y="6463207"/>
            <a:ext cx="2743200" cy="24938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319" name="Google Shape;319;p18"/>
          <p:cNvSpPr txBox="1"/>
          <p:nvPr>
            <p:ph idx="1" type="body"/>
          </p:nvPr>
        </p:nvSpPr>
        <p:spPr>
          <a:xfrm>
            <a:off x="363416" y="1825625"/>
            <a:ext cx="11465168" cy="463758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000"/>
              <a:buNone/>
            </a:pPr>
            <a:r>
              <a:rPr lang="en-US" sz="2000"/>
              <a:t>The </a:t>
            </a:r>
            <a:r>
              <a:rPr i="1" lang="en-US" sz="2000"/>
              <a:t>2022-2025 Al-Anon/Alateen Service Manual</a:t>
            </a:r>
            <a:r>
              <a:rPr lang="en-US" sz="2000"/>
              <a:t> (P-24/27) v3 is available electronically in English, French, and Spanish!</a:t>
            </a:r>
            <a:endParaRPr/>
          </a:p>
          <a:p>
            <a:pPr indent="0" lvl="0" marL="0" rtl="0" algn="l">
              <a:lnSpc>
                <a:spcPct val="90000"/>
              </a:lnSpc>
              <a:spcBef>
                <a:spcPts val="1000"/>
              </a:spcBef>
              <a:spcAft>
                <a:spcPts val="0"/>
              </a:spcAft>
              <a:buSzPts val="2000"/>
              <a:buNone/>
            </a:pPr>
            <a:r>
              <a:t/>
            </a:r>
            <a:endParaRPr sz="2000"/>
          </a:p>
          <a:p>
            <a:pPr indent="0" lvl="0" marL="0" rtl="0" algn="l">
              <a:lnSpc>
                <a:spcPct val="90000"/>
              </a:lnSpc>
              <a:spcBef>
                <a:spcPts val="1000"/>
              </a:spcBef>
              <a:spcAft>
                <a:spcPts val="0"/>
              </a:spcAft>
              <a:buSzPts val="2000"/>
              <a:buNone/>
            </a:pPr>
            <a:r>
              <a:rPr lang="en-US" sz="2000"/>
              <a:t>In addition, for those members who have a printed copy of v2, we have posted replacement pages in all three languages to download, print, and trim to fit in your </a:t>
            </a:r>
            <a:r>
              <a:rPr i="1" lang="en-US" sz="2000"/>
              <a:t>Service Manual</a:t>
            </a:r>
            <a:r>
              <a:rPr lang="en-US" sz="2000"/>
              <a:t>.</a:t>
            </a:r>
            <a:endParaRPr/>
          </a:p>
          <a:p>
            <a:pPr indent="0" lvl="0" marL="0" rtl="0" algn="l">
              <a:lnSpc>
                <a:spcPct val="90000"/>
              </a:lnSpc>
              <a:spcBef>
                <a:spcPts val="1000"/>
              </a:spcBef>
              <a:spcAft>
                <a:spcPts val="0"/>
              </a:spcAft>
              <a:buSzPts val="2000"/>
              <a:buNone/>
            </a:pPr>
            <a:r>
              <a:t/>
            </a:r>
            <a:endParaRPr b="1" sz="2000" u="sng">
              <a:solidFill>
                <a:schemeClr val="hlink"/>
              </a:solidFill>
              <a:hlinkClick r:id="rId3"/>
            </a:endParaRPr>
          </a:p>
          <a:p>
            <a:pPr indent="0" lvl="0" marL="0" rtl="0" algn="l">
              <a:lnSpc>
                <a:spcPct val="90000"/>
              </a:lnSpc>
              <a:spcBef>
                <a:spcPts val="1000"/>
              </a:spcBef>
              <a:spcAft>
                <a:spcPts val="0"/>
              </a:spcAft>
              <a:buSzPts val="2000"/>
              <a:buNone/>
            </a:pPr>
            <a:r>
              <a:rPr b="1" lang="en-US" sz="2000" u="sng">
                <a:solidFill>
                  <a:schemeClr val="hlink"/>
                </a:solidFill>
                <a:hlinkClick r:id="rId4"/>
              </a:rPr>
              <a:t>https://al-anon.org/for-members/members-resources/manuals-and-guidelines/</a:t>
            </a:r>
            <a:endParaRPr sz="2000"/>
          </a:p>
          <a:p>
            <a:pPr indent="0" lvl="0" marL="0" rtl="0" algn="l">
              <a:lnSpc>
                <a:spcPct val="90000"/>
              </a:lnSpc>
              <a:spcBef>
                <a:spcPts val="1000"/>
              </a:spcBef>
              <a:spcAft>
                <a:spcPts val="0"/>
              </a:spcAft>
              <a:buSzPts val="2000"/>
              <a:buNone/>
            </a:pPr>
            <a:r>
              <a:t/>
            </a:r>
            <a:endParaRPr sz="2000"/>
          </a:p>
          <a:p>
            <a:pPr indent="0" lvl="0" marL="0" rtl="0" algn="l">
              <a:lnSpc>
                <a:spcPct val="90000"/>
              </a:lnSpc>
              <a:spcBef>
                <a:spcPts val="1000"/>
              </a:spcBef>
              <a:spcAft>
                <a:spcPts val="0"/>
              </a:spcAft>
              <a:buSzPts val="2000"/>
              <a:buNone/>
            </a:pPr>
            <a:r>
              <a:rPr lang="en-US" sz="2000"/>
              <a:t>The changes include a housekeeping edit to the "Channel for Arriving at Policies" to reflect the accurate composition of the Policy Committee; updating the Announcing Events Policy text per a 2023 Conference motion; a housekeeping change to "Electronic Communication Outside of Al-Anon" to replace "social networking sites" with "social media posts"; and a housekeeping edit to the Concept Eight descriptive text to reflect a 2021 Bylaws change.</a:t>
            </a:r>
            <a:endParaRPr/>
          </a:p>
          <a:p>
            <a:pPr indent="0" lvl="0" marL="0" rtl="0" algn="l">
              <a:lnSpc>
                <a:spcPct val="90000"/>
              </a:lnSpc>
              <a:spcBef>
                <a:spcPts val="1000"/>
              </a:spcBef>
              <a:spcAft>
                <a:spcPts val="0"/>
              </a:spcAft>
              <a:buSzPts val="2000"/>
              <a:buNone/>
            </a:pPr>
            <a:r>
              <a:t/>
            </a:r>
            <a:endParaRPr sz="2000"/>
          </a:p>
        </p:txBody>
      </p:sp>
      <p:sp>
        <p:nvSpPr>
          <p:cNvPr id="320" name="Google Shape;320;p18"/>
          <p:cNvSpPr txBox="1"/>
          <p:nvPr>
            <p:ph type="title"/>
          </p:nvPr>
        </p:nvSpPr>
        <p:spPr>
          <a:xfrm>
            <a:off x="363416" y="365125"/>
            <a:ext cx="11465168" cy="91855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3200"/>
              <a:buFont typeface="Calibri"/>
              <a:buNone/>
            </a:pPr>
            <a:r>
              <a:rPr lang="en-US"/>
              <a:t>2022-2025 Al-Anon/Alateen Service Manual v3</a:t>
            </a:r>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
          <p:cNvSpPr/>
          <p:nvPr/>
        </p:nvSpPr>
        <p:spPr>
          <a:xfrm>
            <a:off x="5665304" y="825047"/>
            <a:ext cx="6096000" cy="46474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Calibri"/>
                <a:ea typeface="Calibri"/>
                <a:cs typeface="Calibri"/>
                <a:sym typeface="Calibri"/>
              </a:rPr>
              <a:t>World Service Conference 2024</a:t>
            </a:r>
            <a:br>
              <a:rPr b="1" i="0" lang="en-US" sz="3600" u="none" cap="none" strike="noStrike">
                <a:solidFill>
                  <a:schemeClr val="dk1"/>
                </a:solidFill>
                <a:latin typeface="Calibri"/>
                <a:ea typeface="Calibri"/>
                <a:cs typeface="Calibri"/>
                <a:sym typeface="Calibri"/>
              </a:rPr>
            </a:br>
            <a:br>
              <a:rPr b="0" i="0" lang="en-US" sz="36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	</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The 2024 World Service Conference theme is: </a:t>
            </a:r>
            <a:br>
              <a:rPr b="0" i="0" lang="en-US" sz="1800" u="none" cap="none" strike="noStrike">
                <a:solidFill>
                  <a:schemeClr val="dk1"/>
                </a:solidFill>
                <a:latin typeface="Calibri"/>
                <a:ea typeface="Calibri"/>
                <a:cs typeface="Calibri"/>
                <a:sym typeface="Calibri"/>
              </a:rPr>
            </a:b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Our Path toward Grace, Unity, and Understanding</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Nuestro camino hacia la gracia, la unidad y la comprensión </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Notre cheminement vers la grâce, l'unité et la comprehension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April 18, 2024 – April 21, 2024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br>
              <a:rPr b="0" i="0" lang="en-US" sz="18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
          <p:cNvSpPr txBox="1"/>
          <p:nvPr>
            <p:ph idx="12" type="sldNum"/>
          </p:nvPr>
        </p:nvSpPr>
        <p:spPr>
          <a:xfrm>
            <a:off x="9085384" y="6463207"/>
            <a:ext cx="2743200" cy="24938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331" name="Google Shape;331;p4"/>
          <p:cNvSpPr txBox="1"/>
          <p:nvPr>
            <p:ph idx="1" type="body"/>
          </p:nvPr>
        </p:nvSpPr>
        <p:spPr>
          <a:xfrm>
            <a:off x="363416" y="1825625"/>
            <a:ext cx="11465168"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400"/>
              <a:buChar char="•"/>
            </a:pPr>
            <a:r>
              <a:rPr lang="en-US" sz="2400"/>
              <a:t>Discussion of including Delegates on the CLT (Conference Leadership Team that sets the conference agenda).</a:t>
            </a:r>
            <a:endParaRPr/>
          </a:p>
          <a:p>
            <a:pPr indent="-228600" lvl="0" marL="228600" rtl="0" algn="l">
              <a:lnSpc>
                <a:spcPct val="90000"/>
              </a:lnSpc>
              <a:spcBef>
                <a:spcPts val="1000"/>
              </a:spcBef>
              <a:spcAft>
                <a:spcPts val="0"/>
              </a:spcAft>
              <a:buSzPts val="2400"/>
              <a:buChar char="•"/>
            </a:pPr>
            <a:r>
              <a:rPr lang="en-US" sz="2400"/>
              <a:t>A Chosen Agenda Item titled “It Works if You Work It,” discussing the program benefits identified in a dissertation based on the 2018 Al-Anon Family Groups Membership Survey data that was shared by a PhD candidate at the July Board meeting. </a:t>
            </a:r>
            <a:endParaRPr/>
          </a:p>
          <a:p>
            <a:pPr indent="-228600" lvl="0" marL="228600" rtl="0" algn="l">
              <a:lnSpc>
                <a:spcPct val="90000"/>
              </a:lnSpc>
              <a:spcBef>
                <a:spcPts val="1000"/>
              </a:spcBef>
              <a:spcAft>
                <a:spcPts val="0"/>
              </a:spcAft>
              <a:buSzPts val="2400"/>
              <a:buChar char="•"/>
            </a:pPr>
            <a:r>
              <a:rPr lang="en-US" sz="2400"/>
              <a:t>A strategic topic discussion about holding the World Service Conference in New York to facilitate Conference member visits to Stepping Stones beyond the 2025 one-year trial. </a:t>
            </a:r>
            <a:endParaRPr/>
          </a:p>
          <a:p>
            <a:pPr indent="-228600" lvl="0" marL="228600" rtl="0" algn="l">
              <a:lnSpc>
                <a:spcPct val="90000"/>
              </a:lnSpc>
              <a:spcBef>
                <a:spcPts val="1000"/>
              </a:spcBef>
              <a:spcAft>
                <a:spcPts val="0"/>
              </a:spcAft>
              <a:buSzPts val="2400"/>
              <a:buChar char="•"/>
            </a:pPr>
            <a:r>
              <a:rPr lang="en-US" sz="2400"/>
              <a:t>A Policy Committee-facilitated discussion on the question, “Is the gendered language in the Steps and Traditions in alignment with Al-Anon’s Legacies?” </a:t>
            </a:r>
            <a:endParaRPr/>
          </a:p>
          <a:p>
            <a:pPr indent="-76200" lvl="0" marL="228600" rtl="0" algn="l">
              <a:lnSpc>
                <a:spcPct val="90000"/>
              </a:lnSpc>
              <a:spcBef>
                <a:spcPts val="1000"/>
              </a:spcBef>
              <a:spcAft>
                <a:spcPts val="0"/>
              </a:spcAft>
              <a:buSzPts val="2400"/>
              <a:buNone/>
            </a:pPr>
            <a:r>
              <a:t/>
            </a:r>
            <a:endParaRPr sz="2400"/>
          </a:p>
        </p:txBody>
      </p:sp>
      <p:sp>
        <p:nvSpPr>
          <p:cNvPr id="332" name="Google Shape;332;p4"/>
          <p:cNvSpPr txBox="1"/>
          <p:nvPr>
            <p:ph type="title"/>
          </p:nvPr>
        </p:nvSpPr>
        <p:spPr>
          <a:xfrm>
            <a:off x="363416" y="365125"/>
            <a:ext cx="11465168" cy="91855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3200"/>
              <a:buFont typeface="Calibri"/>
              <a:buNone/>
            </a:pPr>
            <a:r>
              <a:rPr lang="en-US"/>
              <a:t>Agenda Being Developed</a:t>
            </a:r>
            <a:endParaRPr/>
          </a:p>
        </p:txBody>
      </p:sp>
    </p:spTree>
  </p:cSld>
  <p:clrMapOvr>
    <a:masterClrMapping/>
  </p:clrMapOvr>
  <p:transition spd="slow">
    <p:wipe dir="l"/>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6"/>
          <p:cNvSpPr txBox="1"/>
          <p:nvPr>
            <p:ph idx="12" type="sldNum"/>
          </p:nvPr>
        </p:nvSpPr>
        <p:spPr>
          <a:xfrm>
            <a:off x="9085384" y="6463207"/>
            <a:ext cx="2743200" cy="24938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339" name="Google Shape;339;p6"/>
          <p:cNvSpPr txBox="1"/>
          <p:nvPr>
            <p:ph idx="1" type="body"/>
          </p:nvPr>
        </p:nvSpPr>
        <p:spPr>
          <a:xfrm>
            <a:off x="363416" y="1825625"/>
            <a:ext cx="11465168"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400"/>
              <a:buChar char="•"/>
            </a:pPr>
            <a:r>
              <a:rPr lang="en-US" sz="2400"/>
              <a:t>Each area can submit 2 Chosen Agenda Items (CAI).  The topics should be able to merit an in-depth discussion that could benefit Al-Anon groups and members worldwide.  This year all topics will be reviewed so the repeat or similar items will be grouped together.  </a:t>
            </a:r>
            <a:endParaRPr/>
          </a:p>
          <a:p>
            <a:pPr indent="-228600" lvl="0" marL="228600" rtl="0" algn="l">
              <a:lnSpc>
                <a:spcPct val="90000"/>
              </a:lnSpc>
              <a:spcBef>
                <a:spcPts val="1000"/>
              </a:spcBef>
              <a:spcAft>
                <a:spcPts val="0"/>
              </a:spcAft>
              <a:buSzPts val="2400"/>
              <a:buChar char="•"/>
            </a:pPr>
            <a:r>
              <a:rPr lang="en-US" sz="2400"/>
              <a:t>All voting Conference members vote on all the submissions.  The two topics receiving the most votes will be discussed at conference for a minimum of 45 minutes.  </a:t>
            </a:r>
            <a:endParaRPr/>
          </a:p>
          <a:p>
            <a:pPr indent="-228600" lvl="0" marL="228600" rtl="0" algn="l">
              <a:lnSpc>
                <a:spcPct val="90000"/>
              </a:lnSpc>
              <a:spcBef>
                <a:spcPts val="1000"/>
              </a:spcBef>
              <a:spcAft>
                <a:spcPts val="0"/>
              </a:spcAft>
              <a:buSzPts val="2400"/>
              <a:buChar char="•"/>
            </a:pPr>
            <a:r>
              <a:rPr lang="en-US" sz="2400"/>
              <a:t>Chosen Agenda Items will be grouped by related topic by a newly-formed Task Force comprised of the Conference Chair and Co-Chair (Trustees) and three Delegates.</a:t>
            </a:r>
            <a:endParaRPr/>
          </a:p>
        </p:txBody>
      </p:sp>
      <p:sp>
        <p:nvSpPr>
          <p:cNvPr id="340" name="Google Shape;340;p6"/>
          <p:cNvSpPr txBox="1"/>
          <p:nvPr>
            <p:ph type="title"/>
          </p:nvPr>
        </p:nvSpPr>
        <p:spPr>
          <a:xfrm>
            <a:off x="363416" y="365125"/>
            <a:ext cx="11465168" cy="91855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3200"/>
              <a:buFont typeface="Calibri"/>
              <a:buNone/>
            </a:pPr>
            <a:r>
              <a:rPr lang="en-US"/>
              <a:t>Chosen Agenda Item</a:t>
            </a:r>
            <a:endParaRPr/>
          </a:p>
        </p:txBody>
      </p:sp>
    </p:spTree>
  </p:cSld>
  <p:clrMapOvr>
    <a:masterClrMapping/>
  </p:clrMapOvr>
  <p:transition spd="slow">
    <p:wipe dir="l"/>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7"/>
          <p:cNvSpPr txBox="1"/>
          <p:nvPr>
            <p:ph idx="12" type="sldNum"/>
          </p:nvPr>
        </p:nvSpPr>
        <p:spPr>
          <a:xfrm>
            <a:off x="9085384" y="6463207"/>
            <a:ext cx="2743200" cy="24938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346" name="Google Shape;346;p7"/>
          <p:cNvSpPr txBox="1"/>
          <p:nvPr>
            <p:ph idx="1" type="body"/>
          </p:nvPr>
        </p:nvSpPr>
        <p:spPr>
          <a:xfrm>
            <a:off x="363416" y="1825625"/>
            <a:ext cx="11465168" cy="4351338"/>
          </a:xfrm>
          <a:prstGeom prst="rect">
            <a:avLst/>
          </a:prstGeom>
          <a:noFill/>
          <a:ln>
            <a:noFill/>
          </a:ln>
        </p:spPr>
        <p:txBody>
          <a:bodyPr anchorCtr="0" anchor="t" bIns="45700" lIns="91425" spcFirstLastPara="1" rIns="91425" wrap="square" tIns="45700">
            <a:normAutofit/>
          </a:bodyPr>
          <a:lstStyle/>
          <a:p>
            <a:pPr indent="-203200" lvl="0" marL="0" marR="0" rtl="0" algn="l">
              <a:lnSpc>
                <a:spcPct val="90000"/>
              </a:lnSpc>
              <a:spcBef>
                <a:spcPts val="0"/>
              </a:spcBef>
              <a:spcAft>
                <a:spcPts val="0"/>
              </a:spcAft>
              <a:buSzPts val="3200"/>
              <a:buChar char="•"/>
            </a:pPr>
            <a:r>
              <a:rPr lang="en-US" sz="3200">
                <a:solidFill>
                  <a:srgbClr val="222222"/>
                </a:solidFill>
                <a:latin typeface="Arial"/>
                <a:ea typeface="Arial"/>
                <a:cs typeface="Arial"/>
                <a:sym typeface="Arial"/>
              </a:rPr>
              <a:t>Topic:  Concept Ten: "Service responsibility is balanced by carefully defined service authority."</a:t>
            </a:r>
            <a:endParaRPr/>
          </a:p>
          <a:p>
            <a:pPr indent="203200" lvl="0" marL="0" marR="0" rtl="0" algn="l">
              <a:lnSpc>
                <a:spcPct val="90000"/>
              </a:lnSpc>
              <a:spcBef>
                <a:spcPts val="0"/>
              </a:spcBef>
              <a:spcAft>
                <a:spcPts val="0"/>
              </a:spcAft>
              <a:buSzPts val="3200"/>
              <a:buNone/>
            </a:pPr>
            <a:r>
              <a:t/>
            </a:r>
            <a:endParaRPr sz="3200">
              <a:solidFill>
                <a:srgbClr val="222222"/>
              </a:solidFill>
              <a:latin typeface="Arial"/>
              <a:ea typeface="Arial"/>
              <a:cs typeface="Arial"/>
              <a:sym typeface="Arial"/>
            </a:endParaRPr>
          </a:p>
          <a:p>
            <a:pPr indent="203200" lvl="0" marL="0" marR="0" rtl="0" algn="l">
              <a:lnSpc>
                <a:spcPct val="90000"/>
              </a:lnSpc>
              <a:spcBef>
                <a:spcPts val="0"/>
              </a:spcBef>
              <a:spcAft>
                <a:spcPts val="0"/>
              </a:spcAft>
              <a:buSzPts val="3200"/>
              <a:buNone/>
            </a:pPr>
            <a:r>
              <a:t/>
            </a:r>
            <a:endParaRPr sz="3200">
              <a:solidFill>
                <a:srgbClr val="222222"/>
              </a:solidFill>
              <a:latin typeface="Arial"/>
              <a:ea typeface="Arial"/>
              <a:cs typeface="Arial"/>
              <a:sym typeface="Arial"/>
            </a:endParaRPr>
          </a:p>
          <a:p>
            <a:pPr indent="-203200" lvl="0" marL="0" marR="0" rtl="0" algn="l">
              <a:lnSpc>
                <a:spcPct val="90000"/>
              </a:lnSpc>
              <a:spcBef>
                <a:spcPts val="0"/>
              </a:spcBef>
              <a:spcAft>
                <a:spcPts val="0"/>
              </a:spcAft>
              <a:buSzPts val="3200"/>
              <a:buChar char="•"/>
            </a:pPr>
            <a:r>
              <a:rPr lang="en-US" sz="3200">
                <a:solidFill>
                  <a:srgbClr val="222222"/>
                </a:solidFill>
                <a:latin typeface="Arial"/>
                <a:ea typeface="Arial"/>
                <a:cs typeface="Arial"/>
                <a:sym typeface="Arial"/>
              </a:rPr>
              <a:t>Rationale:  How do we balance service authority and service responsibility?  When out of balance, what spiritual principles can we use to bring us back into equilibrium? In World Service, how do we balance the Concepts with the Charter?</a:t>
            </a:r>
            <a:endParaRPr/>
          </a:p>
          <a:p>
            <a:pPr indent="-76200" lvl="0" marL="228600" rtl="0" algn="l">
              <a:lnSpc>
                <a:spcPct val="90000"/>
              </a:lnSpc>
              <a:spcBef>
                <a:spcPts val="1000"/>
              </a:spcBef>
              <a:spcAft>
                <a:spcPts val="0"/>
              </a:spcAft>
              <a:buSzPts val="2400"/>
              <a:buNone/>
            </a:pPr>
            <a:r>
              <a:t/>
            </a:r>
            <a:endParaRPr sz="2400"/>
          </a:p>
        </p:txBody>
      </p:sp>
      <p:sp>
        <p:nvSpPr>
          <p:cNvPr id="347" name="Google Shape;347;p7"/>
          <p:cNvSpPr txBox="1"/>
          <p:nvPr>
            <p:ph type="title"/>
          </p:nvPr>
        </p:nvSpPr>
        <p:spPr>
          <a:xfrm>
            <a:off x="363416" y="365125"/>
            <a:ext cx="11465168" cy="91855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3200"/>
              <a:buFont typeface="Calibri"/>
              <a:buNone/>
            </a:pPr>
            <a:r>
              <a:rPr lang="en-US"/>
              <a:t>Chosen Agenda Item Submission #1</a:t>
            </a:r>
            <a:endParaRPr/>
          </a:p>
        </p:txBody>
      </p:sp>
    </p:spTree>
  </p:cSld>
  <p:clrMapOvr>
    <a:masterClrMapping/>
  </p:clrMapOvr>
  <p:transition spd="slow">
    <p:wipe dir="l"/>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8"/>
          <p:cNvSpPr txBox="1"/>
          <p:nvPr>
            <p:ph idx="12" type="sldNum"/>
          </p:nvPr>
        </p:nvSpPr>
        <p:spPr>
          <a:xfrm>
            <a:off x="9085384" y="6463207"/>
            <a:ext cx="2743200" cy="24938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353" name="Google Shape;353;p8"/>
          <p:cNvSpPr txBox="1"/>
          <p:nvPr>
            <p:ph idx="1" type="body"/>
          </p:nvPr>
        </p:nvSpPr>
        <p:spPr>
          <a:xfrm>
            <a:off x="363416" y="1825625"/>
            <a:ext cx="11465168" cy="4351338"/>
          </a:xfrm>
          <a:prstGeom prst="rect">
            <a:avLst/>
          </a:prstGeom>
          <a:noFill/>
          <a:ln>
            <a:noFill/>
          </a:ln>
        </p:spPr>
        <p:txBody>
          <a:bodyPr anchorCtr="0" anchor="t" bIns="45700" lIns="91425" spcFirstLastPara="1" rIns="91425" wrap="square" tIns="45700">
            <a:normAutofit/>
          </a:bodyPr>
          <a:lstStyle/>
          <a:p>
            <a:pPr indent="-203200" lvl="0" marL="0" marR="0" rtl="0" algn="l">
              <a:lnSpc>
                <a:spcPct val="90000"/>
              </a:lnSpc>
              <a:spcBef>
                <a:spcPts val="0"/>
              </a:spcBef>
              <a:spcAft>
                <a:spcPts val="0"/>
              </a:spcAft>
              <a:buSzPts val="3200"/>
              <a:buChar char="•"/>
            </a:pPr>
            <a:r>
              <a:rPr lang="en-US" sz="3200">
                <a:solidFill>
                  <a:srgbClr val="222222"/>
                </a:solidFill>
                <a:latin typeface="Arial"/>
                <a:ea typeface="Arial"/>
                <a:cs typeface="Arial"/>
                <a:sym typeface="Arial"/>
              </a:rPr>
              <a:t>Topic:  Concept Nine: What spiritual principles help define good personal leadership?</a:t>
            </a:r>
            <a:endParaRPr/>
          </a:p>
          <a:p>
            <a:pPr indent="0" lvl="0" marL="0" marR="0" rtl="0" algn="l">
              <a:lnSpc>
                <a:spcPct val="90000"/>
              </a:lnSpc>
              <a:spcBef>
                <a:spcPts val="0"/>
              </a:spcBef>
              <a:spcAft>
                <a:spcPts val="0"/>
              </a:spcAft>
              <a:buSzPts val="3200"/>
              <a:buNone/>
            </a:pPr>
            <a:r>
              <a:t/>
            </a:r>
            <a:endParaRPr sz="3200">
              <a:solidFill>
                <a:srgbClr val="222222"/>
              </a:solidFill>
              <a:latin typeface="Arial"/>
              <a:ea typeface="Arial"/>
              <a:cs typeface="Arial"/>
              <a:sym typeface="Arial"/>
            </a:endParaRPr>
          </a:p>
          <a:p>
            <a:pPr indent="-203200" lvl="0" marL="0" marR="0" rtl="0" algn="l">
              <a:lnSpc>
                <a:spcPct val="90000"/>
              </a:lnSpc>
              <a:spcBef>
                <a:spcPts val="0"/>
              </a:spcBef>
              <a:spcAft>
                <a:spcPts val="0"/>
              </a:spcAft>
              <a:buSzPts val="3200"/>
              <a:buChar char="•"/>
            </a:pPr>
            <a:r>
              <a:rPr lang="en-US" sz="3200">
                <a:solidFill>
                  <a:srgbClr val="222222"/>
                </a:solidFill>
                <a:latin typeface="Arial"/>
                <a:ea typeface="Arial"/>
                <a:cs typeface="Arial"/>
                <a:sym typeface="Arial"/>
              </a:rPr>
              <a:t>Rationale:  Bill's essay on leadership in the Service Manual   (p. 200) describes good personal leadership well.  How can I participate and be part of the solution when leadership ceases to function well?</a:t>
            </a:r>
            <a:endParaRPr/>
          </a:p>
          <a:p>
            <a:pPr indent="0" lvl="0" marL="0" rtl="0" algn="l">
              <a:lnSpc>
                <a:spcPct val="90000"/>
              </a:lnSpc>
              <a:spcBef>
                <a:spcPts val="1000"/>
              </a:spcBef>
              <a:spcAft>
                <a:spcPts val="0"/>
              </a:spcAft>
              <a:buSzPts val="2400"/>
              <a:buNone/>
            </a:pPr>
            <a:r>
              <a:t/>
            </a:r>
            <a:endParaRPr sz="2400"/>
          </a:p>
        </p:txBody>
      </p:sp>
      <p:sp>
        <p:nvSpPr>
          <p:cNvPr id="354" name="Google Shape;354;p8"/>
          <p:cNvSpPr txBox="1"/>
          <p:nvPr>
            <p:ph type="title"/>
          </p:nvPr>
        </p:nvSpPr>
        <p:spPr>
          <a:xfrm>
            <a:off x="363416" y="365125"/>
            <a:ext cx="11465168" cy="91855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3200"/>
              <a:buFont typeface="Calibri"/>
              <a:buNone/>
            </a:pPr>
            <a:r>
              <a:rPr lang="en-US"/>
              <a:t>Chosen Agenda Item Submission #2</a:t>
            </a:r>
            <a:endParaRPr/>
          </a:p>
        </p:txBody>
      </p:sp>
    </p:spTree>
  </p:cSld>
  <p:clrMapOvr>
    <a:masterClrMapping/>
  </p:clrMapOvr>
  <p:transition spd="slow">
    <p:wipe dir="l"/>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9"/>
          <p:cNvSpPr txBox="1"/>
          <p:nvPr>
            <p:ph idx="12" type="sldNum"/>
          </p:nvPr>
        </p:nvSpPr>
        <p:spPr>
          <a:xfrm>
            <a:off x="9085384" y="6463207"/>
            <a:ext cx="2743200" cy="24938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360" name="Google Shape;360;p9"/>
          <p:cNvSpPr txBox="1"/>
          <p:nvPr>
            <p:ph idx="1" type="body"/>
          </p:nvPr>
        </p:nvSpPr>
        <p:spPr>
          <a:xfrm>
            <a:off x="363416" y="1825625"/>
            <a:ext cx="11465168"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rPr lang="en-US" sz="2400"/>
              <a:t>If you want to view past Agenda Items, WSO has updated the Index of Chosen Agenda Items on the website!</a:t>
            </a:r>
            <a:endParaRPr/>
          </a:p>
          <a:p>
            <a:pPr indent="0" lvl="0" marL="0" rtl="0" algn="l">
              <a:lnSpc>
                <a:spcPct val="90000"/>
              </a:lnSpc>
              <a:spcBef>
                <a:spcPts val="1000"/>
              </a:spcBef>
              <a:spcAft>
                <a:spcPts val="0"/>
              </a:spcAft>
              <a:buSzPts val="2400"/>
              <a:buNone/>
            </a:pPr>
            <a:r>
              <a:t/>
            </a:r>
            <a:endParaRPr sz="2400"/>
          </a:p>
          <a:p>
            <a:pPr indent="0" lvl="0" marL="0" rtl="0" algn="l">
              <a:lnSpc>
                <a:spcPct val="90000"/>
              </a:lnSpc>
              <a:spcBef>
                <a:spcPts val="1000"/>
              </a:spcBef>
              <a:spcAft>
                <a:spcPts val="0"/>
              </a:spcAft>
              <a:buSzPts val="2400"/>
              <a:buNone/>
            </a:pPr>
            <a:r>
              <a:rPr lang="en-US" sz="2400"/>
              <a:t>Hover over the "Members" tab, then hover over "World Service Conference," then click on "Chosen Agenda Items.“</a:t>
            </a:r>
            <a:endParaRPr/>
          </a:p>
          <a:p>
            <a:pPr indent="0" lvl="0" marL="0" rtl="0" algn="l">
              <a:lnSpc>
                <a:spcPct val="90000"/>
              </a:lnSpc>
              <a:spcBef>
                <a:spcPts val="1000"/>
              </a:spcBef>
              <a:spcAft>
                <a:spcPts val="0"/>
              </a:spcAft>
              <a:buSzPts val="2400"/>
              <a:buNone/>
            </a:pPr>
            <a:r>
              <a:t/>
            </a:r>
            <a:endParaRPr sz="2400"/>
          </a:p>
          <a:p>
            <a:pPr indent="0" lvl="0" marL="0" rtl="0" algn="l">
              <a:lnSpc>
                <a:spcPct val="90000"/>
              </a:lnSpc>
              <a:spcBef>
                <a:spcPts val="1000"/>
              </a:spcBef>
              <a:spcAft>
                <a:spcPts val="0"/>
              </a:spcAft>
              <a:buSzPts val="2400"/>
              <a:buNone/>
            </a:pPr>
            <a:r>
              <a:rPr lang="en-US" sz="2400"/>
              <a:t>The Index of Chosen Agenda Items is a dynamic, user-friendly resource for all of our members.</a:t>
            </a:r>
            <a:endParaRPr/>
          </a:p>
          <a:p>
            <a:pPr indent="-50800" lvl="0" marL="228600" rtl="0" algn="l">
              <a:lnSpc>
                <a:spcPct val="90000"/>
              </a:lnSpc>
              <a:spcBef>
                <a:spcPts val="1000"/>
              </a:spcBef>
              <a:spcAft>
                <a:spcPts val="0"/>
              </a:spcAft>
              <a:buSzPts val="2800"/>
              <a:buNone/>
            </a:pPr>
            <a:r>
              <a:t/>
            </a:r>
            <a:endParaRPr sz="2800"/>
          </a:p>
        </p:txBody>
      </p:sp>
      <p:sp>
        <p:nvSpPr>
          <p:cNvPr id="361" name="Google Shape;361;p9"/>
          <p:cNvSpPr txBox="1"/>
          <p:nvPr>
            <p:ph type="title"/>
          </p:nvPr>
        </p:nvSpPr>
        <p:spPr>
          <a:xfrm>
            <a:off x="363416" y="365125"/>
            <a:ext cx="11465168" cy="91855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3200"/>
              <a:buFont typeface="Calibri"/>
              <a:buNone/>
            </a:pPr>
            <a:r>
              <a:rPr lang="en-US"/>
              <a:t>Past Chosen Agenda Items	</a:t>
            </a:r>
            <a:endParaRPr/>
          </a:p>
        </p:txBody>
      </p:sp>
    </p:spTree>
  </p:cSld>
  <p:clrMapOvr>
    <a:masterClrMapping/>
  </p:clrMapOvr>
  <p:transition spd="slow">
    <p:wipe dir="l"/>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10"/>
          <p:cNvSpPr txBox="1"/>
          <p:nvPr>
            <p:ph type="title"/>
          </p:nvPr>
        </p:nvSpPr>
        <p:spPr>
          <a:xfrm>
            <a:off x="363416" y="246186"/>
            <a:ext cx="11465168" cy="1037492"/>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3200"/>
              <a:buFont typeface="Calibri"/>
              <a:buNone/>
            </a:pPr>
            <a:r>
              <a:rPr lang="en-US"/>
              <a:t>LETTERS AND NOTES SENT TO THE BOARD AND WSC – STEPPING STONES – LETTER TO CHAIR OF THE BOARD</a:t>
            </a:r>
            <a:endParaRPr/>
          </a:p>
        </p:txBody>
      </p:sp>
      <p:sp>
        <p:nvSpPr>
          <p:cNvPr id="367" name="Google Shape;367;p10"/>
          <p:cNvSpPr txBox="1"/>
          <p:nvPr>
            <p:ph idx="12" type="sldNum"/>
          </p:nvPr>
        </p:nvSpPr>
        <p:spPr>
          <a:xfrm>
            <a:off x="9085384" y="6463207"/>
            <a:ext cx="2743200" cy="24938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368" name="Google Shape;368;p10"/>
          <p:cNvSpPr txBox="1"/>
          <p:nvPr>
            <p:ph idx="1" type="body"/>
          </p:nvPr>
        </p:nvSpPr>
        <p:spPr>
          <a:xfrm>
            <a:off x="6152606" y="1629683"/>
            <a:ext cx="5780313" cy="483352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sz="1100">
                <a:latin typeface="Arial"/>
                <a:ea typeface="Arial"/>
                <a:cs typeface="Arial"/>
                <a:sym typeface="Arial"/>
              </a:rPr>
              <a:t>As part of the shared leadership process, I believe the Board exercised Ultimate Authority citing “fiscal responsibility.” With the 2023 WSO budget now balanced and with a positive forecast for 2024, this decision appears to conflict with our Spiritual Principle of Abundance. I went back to our Conference Charter and Warranties Three, Four and Five  jumped out at me. In the spirit of honoring these Warranties, has the Board overstepped its level of authority by eliminating the Stepping Stones trip for a three year trial basis? Further, I wonder if there will be a subsequent change to our WSO visit since that is also a material expense and time out of the already shortened conference agenda?</a:t>
            </a:r>
            <a:endParaRPr/>
          </a:p>
          <a:p>
            <a:pPr indent="0" lvl="0" marL="0" rtl="0" algn="l">
              <a:lnSpc>
                <a:spcPct val="90000"/>
              </a:lnSpc>
              <a:spcBef>
                <a:spcPts val="0"/>
              </a:spcBef>
              <a:spcAft>
                <a:spcPts val="0"/>
              </a:spcAft>
              <a:buSzPts val="1100"/>
              <a:buNone/>
            </a:pPr>
            <a:r>
              <a:t/>
            </a:r>
            <a:endParaRPr sz="1100">
              <a:latin typeface="Arial"/>
              <a:ea typeface="Arial"/>
              <a:cs typeface="Arial"/>
              <a:sym typeface="Arial"/>
            </a:endParaRPr>
          </a:p>
          <a:p>
            <a:pPr indent="0" lvl="0" marL="0" rtl="0" algn="l">
              <a:lnSpc>
                <a:spcPct val="90000"/>
              </a:lnSpc>
              <a:spcBef>
                <a:spcPts val="0"/>
              </a:spcBef>
              <a:spcAft>
                <a:spcPts val="0"/>
              </a:spcAft>
              <a:buSzPts val="1100"/>
              <a:buNone/>
            </a:pPr>
            <a:r>
              <a:rPr lang="en-US" sz="1100">
                <a:latin typeface="Arial"/>
                <a:ea typeface="Arial"/>
                <a:cs typeface="Arial"/>
                <a:sym typeface="Arial"/>
              </a:rPr>
              <a:t>There are some significant items that need to be discussed both at the Conference level and at individual Area levels. The equalized expense fund helps level the overall expenses for the Areas. Placing the burden of the additional expenses on to some Areas may not be an option, leaving the Delegates themselves to cover the additional expense. The  unintended consequence of this change may be limiting the benefit of visiting Stepping Stones to only the Delegates and other Conference members who have the means, making the event exclusive rather than inclusive?</a:t>
            </a:r>
            <a:endParaRPr/>
          </a:p>
          <a:p>
            <a:pPr indent="0" lvl="0" marL="0" rtl="0" algn="l">
              <a:lnSpc>
                <a:spcPct val="90000"/>
              </a:lnSpc>
              <a:spcBef>
                <a:spcPts val="0"/>
              </a:spcBef>
              <a:spcAft>
                <a:spcPts val="0"/>
              </a:spcAft>
              <a:buSzPts val="1100"/>
              <a:buNone/>
            </a:pPr>
            <a:r>
              <a:t/>
            </a:r>
            <a:endParaRPr sz="1100">
              <a:latin typeface="Arial"/>
              <a:ea typeface="Arial"/>
              <a:cs typeface="Arial"/>
              <a:sym typeface="Arial"/>
            </a:endParaRPr>
          </a:p>
          <a:p>
            <a:pPr indent="0" lvl="0" marL="0" rtl="0" algn="l">
              <a:lnSpc>
                <a:spcPct val="90000"/>
              </a:lnSpc>
              <a:spcBef>
                <a:spcPts val="0"/>
              </a:spcBef>
              <a:spcAft>
                <a:spcPts val="0"/>
              </a:spcAft>
              <a:buSzPts val="1100"/>
              <a:buNone/>
            </a:pPr>
            <a:r>
              <a:rPr lang="en-US" sz="1100">
                <a:latin typeface="Arial"/>
                <a:ea typeface="Arial"/>
                <a:cs typeface="Arial"/>
                <a:sym typeface="Arial"/>
              </a:rPr>
              <a:t>As I am sure that the Board put considerable thought into this, I am interested in the KBDM process that the Board used to come to this decision. There are so many items</a:t>
            </a:r>
            <a:endParaRPr/>
          </a:p>
          <a:p>
            <a:pPr indent="0" lvl="0" marL="0" rtl="0" algn="l">
              <a:lnSpc>
                <a:spcPct val="90000"/>
              </a:lnSpc>
              <a:spcBef>
                <a:spcPts val="0"/>
              </a:spcBef>
              <a:spcAft>
                <a:spcPts val="0"/>
              </a:spcAft>
              <a:buSzPts val="1100"/>
              <a:buNone/>
            </a:pPr>
            <a:r>
              <a:rPr lang="en-US" sz="1100">
                <a:latin typeface="Arial"/>
                <a:ea typeface="Arial"/>
                <a:cs typeface="Arial"/>
                <a:sym typeface="Arial"/>
              </a:rPr>
              <a:t>that I feel remain open as part of the Board’s decision. If possible, could this be shared</a:t>
            </a:r>
            <a:endParaRPr/>
          </a:p>
          <a:p>
            <a:pPr indent="0" lvl="0" marL="0" rtl="0" algn="l">
              <a:lnSpc>
                <a:spcPct val="90000"/>
              </a:lnSpc>
              <a:spcBef>
                <a:spcPts val="0"/>
              </a:spcBef>
              <a:spcAft>
                <a:spcPts val="0"/>
              </a:spcAft>
              <a:buSzPts val="1100"/>
              <a:buNone/>
            </a:pPr>
            <a:r>
              <a:rPr lang="en-US" sz="1100">
                <a:latin typeface="Arial"/>
                <a:ea typeface="Arial"/>
                <a:cs typeface="Arial"/>
                <a:sym typeface="Arial"/>
              </a:rPr>
              <a:t>with Conference members in order for members such as myself and others to fully</a:t>
            </a:r>
            <a:endParaRPr/>
          </a:p>
          <a:p>
            <a:pPr indent="0" lvl="0" marL="0" rtl="0" algn="l">
              <a:lnSpc>
                <a:spcPct val="90000"/>
              </a:lnSpc>
              <a:spcBef>
                <a:spcPts val="0"/>
              </a:spcBef>
              <a:spcAft>
                <a:spcPts val="0"/>
              </a:spcAft>
              <a:buSzPts val="1100"/>
              <a:buNone/>
            </a:pPr>
            <a:r>
              <a:rPr lang="en-US" sz="1100">
                <a:latin typeface="Arial"/>
                <a:ea typeface="Arial"/>
                <a:cs typeface="Arial"/>
                <a:sym typeface="Arial"/>
              </a:rPr>
              <a:t>understand the process used by the Board in its decision making process?</a:t>
            </a:r>
            <a:endParaRPr/>
          </a:p>
          <a:p>
            <a:pPr indent="0" lvl="0" marL="0" rtl="0" algn="l">
              <a:lnSpc>
                <a:spcPct val="90000"/>
              </a:lnSpc>
              <a:spcBef>
                <a:spcPts val="0"/>
              </a:spcBef>
              <a:spcAft>
                <a:spcPts val="0"/>
              </a:spcAft>
              <a:buSzPts val="1100"/>
              <a:buNone/>
            </a:pPr>
            <a:r>
              <a:t/>
            </a:r>
            <a:endParaRPr sz="1100">
              <a:latin typeface="Arial"/>
              <a:ea typeface="Arial"/>
              <a:cs typeface="Arial"/>
              <a:sym typeface="Arial"/>
            </a:endParaRPr>
          </a:p>
          <a:p>
            <a:pPr indent="0" lvl="0" marL="0" rtl="0" algn="l">
              <a:lnSpc>
                <a:spcPct val="90000"/>
              </a:lnSpc>
              <a:spcBef>
                <a:spcPts val="0"/>
              </a:spcBef>
              <a:spcAft>
                <a:spcPts val="0"/>
              </a:spcAft>
              <a:buSzPts val="1100"/>
              <a:buNone/>
            </a:pPr>
            <a:r>
              <a:rPr lang="en-US" sz="1100">
                <a:latin typeface="Arial"/>
                <a:ea typeface="Arial"/>
                <a:cs typeface="Arial"/>
                <a:sym typeface="Arial"/>
              </a:rPr>
              <a:t>In Colorado, we say that "how we treat each other in the course of doing business is</a:t>
            </a:r>
            <a:endParaRPr/>
          </a:p>
          <a:p>
            <a:pPr indent="0" lvl="0" marL="0" rtl="0" algn="l">
              <a:lnSpc>
                <a:spcPct val="90000"/>
              </a:lnSpc>
              <a:spcBef>
                <a:spcPts val="0"/>
              </a:spcBef>
              <a:spcAft>
                <a:spcPts val="0"/>
              </a:spcAft>
              <a:buSzPts val="1100"/>
              <a:buNone/>
            </a:pPr>
            <a:r>
              <a:rPr lang="en-US" sz="1100">
                <a:latin typeface="Arial"/>
                <a:ea typeface="Arial"/>
                <a:cs typeface="Arial"/>
                <a:sym typeface="Arial"/>
              </a:rPr>
              <a:t>more important than any outcome." The spiritual principles of Humility, Abundance,</a:t>
            </a:r>
            <a:endParaRPr/>
          </a:p>
          <a:p>
            <a:pPr indent="0" lvl="0" marL="0" rtl="0" algn="l">
              <a:lnSpc>
                <a:spcPct val="90000"/>
              </a:lnSpc>
              <a:spcBef>
                <a:spcPts val="0"/>
              </a:spcBef>
              <a:spcAft>
                <a:spcPts val="0"/>
              </a:spcAft>
              <a:buSzPts val="1100"/>
              <a:buNone/>
            </a:pPr>
            <a:r>
              <a:rPr lang="en-US" sz="1100">
                <a:latin typeface="Arial"/>
                <a:ea typeface="Arial"/>
                <a:cs typeface="Arial"/>
                <a:sym typeface="Arial"/>
              </a:rPr>
              <a:t>Harmony, Participation, Trust and Unity -among others -are paramount in our Service</a:t>
            </a:r>
            <a:endParaRPr/>
          </a:p>
          <a:p>
            <a:pPr indent="0" lvl="0" marL="0" rtl="0" algn="l">
              <a:lnSpc>
                <a:spcPct val="90000"/>
              </a:lnSpc>
              <a:spcBef>
                <a:spcPts val="0"/>
              </a:spcBef>
              <a:spcAft>
                <a:spcPts val="0"/>
              </a:spcAft>
              <a:buSzPts val="1100"/>
              <a:buNone/>
            </a:pPr>
            <a:r>
              <a:rPr lang="en-US" sz="1100">
                <a:latin typeface="Arial"/>
                <a:ea typeface="Arial"/>
                <a:cs typeface="Arial"/>
                <a:sym typeface="Arial"/>
              </a:rPr>
              <a:t>and in this matter, have not been honored "in all our affairs."</a:t>
            </a:r>
            <a:endParaRPr/>
          </a:p>
          <a:p>
            <a:pPr indent="0" lvl="0" marL="0" rtl="0" algn="l">
              <a:lnSpc>
                <a:spcPct val="90000"/>
              </a:lnSpc>
              <a:spcBef>
                <a:spcPts val="0"/>
              </a:spcBef>
              <a:spcAft>
                <a:spcPts val="0"/>
              </a:spcAft>
              <a:buSzPts val="1100"/>
              <a:buNone/>
            </a:pPr>
            <a:r>
              <a:rPr lang="en-US" sz="1100">
                <a:latin typeface="Arial"/>
                <a:ea typeface="Arial"/>
                <a:cs typeface="Arial"/>
                <a:sym typeface="Arial"/>
              </a:rPr>
              <a:t>Could the decision of the Board be set aside until the Conference can fully discuss both</a:t>
            </a:r>
            <a:endParaRPr/>
          </a:p>
          <a:p>
            <a:pPr indent="0" lvl="0" marL="0" rtl="0" algn="l">
              <a:lnSpc>
                <a:spcPct val="90000"/>
              </a:lnSpc>
              <a:spcBef>
                <a:spcPts val="0"/>
              </a:spcBef>
              <a:spcAft>
                <a:spcPts val="0"/>
              </a:spcAft>
              <a:buSzPts val="1100"/>
              <a:buNone/>
            </a:pPr>
            <a:r>
              <a:rPr lang="en-US" sz="1100">
                <a:latin typeface="Arial"/>
                <a:ea typeface="Arial"/>
                <a:cs typeface="Arial"/>
                <a:sym typeface="Arial"/>
              </a:rPr>
              <a:t>the financial and spiritual impact this would have on our future as an organization? With</a:t>
            </a:r>
            <a:endParaRPr/>
          </a:p>
          <a:p>
            <a:pPr indent="0" lvl="0" marL="0" rtl="0" algn="l">
              <a:lnSpc>
                <a:spcPct val="90000"/>
              </a:lnSpc>
              <a:spcBef>
                <a:spcPts val="0"/>
              </a:spcBef>
              <a:spcAft>
                <a:spcPts val="0"/>
              </a:spcAft>
              <a:buSzPts val="1100"/>
              <a:buNone/>
            </a:pPr>
            <a:r>
              <a:rPr lang="en-US" sz="1100">
                <a:latin typeface="Arial"/>
                <a:ea typeface="Arial"/>
                <a:cs typeface="Arial"/>
                <a:sym typeface="Arial"/>
              </a:rPr>
              <a:t>that in mind, I respectfully request that this matter be added to the 2024 WSC Agenda</a:t>
            </a:r>
            <a:endParaRPr/>
          </a:p>
          <a:p>
            <a:pPr indent="0" lvl="0" marL="0" rtl="0" algn="l">
              <a:lnSpc>
                <a:spcPct val="90000"/>
              </a:lnSpc>
              <a:spcBef>
                <a:spcPts val="0"/>
              </a:spcBef>
              <a:spcAft>
                <a:spcPts val="0"/>
              </a:spcAft>
              <a:buSzPts val="1100"/>
              <a:buNone/>
            </a:pPr>
            <a:r>
              <a:rPr lang="en-US" sz="1100">
                <a:latin typeface="Arial"/>
                <a:ea typeface="Arial"/>
                <a:cs typeface="Arial"/>
                <a:sym typeface="Arial"/>
              </a:rPr>
              <a:t>for discussion and vote.</a:t>
            </a:r>
            <a:endParaRPr/>
          </a:p>
          <a:p>
            <a:pPr indent="0" lvl="0" marL="0" rtl="0" algn="l">
              <a:lnSpc>
                <a:spcPct val="90000"/>
              </a:lnSpc>
              <a:spcBef>
                <a:spcPts val="0"/>
              </a:spcBef>
              <a:spcAft>
                <a:spcPts val="0"/>
              </a:spcAft>
              <a:buSzPts val="1100"/>
              <a:buNone/>
            </a:pPr>
            <a:r>
              <a:t/>
            </a:r>
            <a:endParaRPr sz="1100">
              <a:latin typeface="Arial"/>
              <a:ea typeface="Arial"/>
              <a:cs typeface="Arial"/>
              <a:sym typeface="Arial"/>
            </a:endParaRPr>
          </a:p>
          <a:p>
            <a:pPr indent="0" lvl="0" marL="0" rtl="0" algn="l">
              <a:lnSpc>
                <a:spcPct val="90000"/>
              </a:lnSpc>
              <a:spcBef>
                <a:spcPts val="0"/>
              </a:spcBef>
              <a:spcAft>
                <a:spcPts val="0"/>
              </a:spcAft>
              <a:buSzPts val="1100"/>
              <a:buNone/>
            </a:pPr>
            <a:r>
              <a:rPr lang="en-US" sz="1100">
                <a:latin typeface="Arial"/>
                <a:ea typeface="Arial"/>
                <a:cs typeface="Arial"/>
                <a:sym typeface="Arial"/>
              </a:rPr>
              <a:t>Kari Oliver - Panel 62, Colorado Area</a:t>
            </a:r>
            <a:endParaRPr/>
          </a:p>
          <a:p>
            <a:pPr indent="0" lvl="0" marL="0" rtl="0" algn="l">
              <a:lnSpc>
                <a:spcPct val="90000"/>
              </a:lnSpc>
              <a:spcBef>
                <a:spcPts val="1000"/>
              </a:spcBef>
              <a:spcAft>
                <a:spcPts val="0"/>
              </a:spcAft>
              <a:buSzPts val="1100"/>
              <a:buNone/>
            </a:pPr>
            <a:r>
              <a:t/>
            </a:r>
            <a:endParaRPr sz="1100"/>
          </a:p>
        </p:txBody>
      </p:sp>
      <p:sp>
        <p:nvSpPr>
          <p:cNvPr id="369" name="Google Shape;369;p10"/>
          <p:cNvSpPr txBox="1"/>
          <p:nvPr>
            <p:ph idx="2" type="body"/>
          </p:nvPr>
        </p:nvSpPr>
        <p:spPr>
          <a:xfrm>
            <a:off x="64307" y="1629683"/>
            <a:ext cx="5780313" cy="51499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sz="1100">
                <a:latin typeface="Arial"/>
                <a:ea typeface="Arial"/>
                <a:cs typeface="Arial"/>
                <a:sym typeface="Arial"/>
              </a:rPr>
              <a:t>I have put some thought into the decision of the BOT to take the Stepping Stones visit out of the Conference Agenda on a trial basis, and I offer the following:</a:t>
            </a:r>
            <a:endParaRPr/>
          </a:p>
          <a:p>
            <a:pPr indent="0" lvl="0" marL="0" rtl="0" algn="l">
              <a:lnSpc>
                <a:spcPct val="100000"/>
              </a:lnSpc>
              <a:spcBef>
                <a:spcPts val="0"/>
              </a:spcBef>
              <a:spcAft>
                <a:spcPts val="0"/>
              </a:spcAft>
              <a:buSzPts val="1100"/>
              <a:buNone/>
            </a:pPr>
            <a:r>
              <a:t/>
            </a:r>
            <a:endParaRPr sz="1100">
              <a:latin typeface="Arial"/>
              <a:ea typeface="Arial"/>
              <a:cs typeface="Arial"/>
              <a:sym typeface="Arial"/>
            </a:endParaRPr>
          </a:p>
          <a:p>
            <a:pPr indent="0" lvl="0" marL="0" rtl="0" algn="l">
              <a:lnSpc>
                <a:spcPct val="100000"/>
              </a:lnSpc>
              <a:spcBef>
                <a:spcPts val="0"/>
              </a:spcBef>
              <a:spcAft>
                <a:spcPts val="0"/>
              </a:spcAft>
              <a:buSzPts val="1100"/>
              <a:buNone/>
            </a:pPr>
            <a:r>
              <a:rPr lang="en-US" sz="1100">
                <a:latin typeface="Arial"/>
                <a:ea typeface="Arial"/>
                <a:cs typeface="Arial"/>
                <a:sym typeface="Arial"/>
              </a:rPr>
              <a:t>I would like to recognize all the hard work that goes into planning a visit to Stepping Stones for the Delegates and other members of the World Service Conference. I would also like to acknowledge that I am fully aware that this visit requires additional planning and expenses.</a:t>
            </a:r>
            <a:endParaRPr/>
          </a:p>
          <a:p>
            <a:pPr indent="0" lvl="0" marL="0" rtl="0" algn="l">
              <a:lnSpc>
                <a:spcPct val="100000"/>
              </a:lnSpc>
              <a:spcBef>
                <a:spcPts val="0"/>
              </a:spcBef>
              <a:spcAft>
                <a:spcPts val="0"/>
              </a:spcAft>
              <a:buSzPts val="1100"/>
              <a:buNone/>
            </a:pPr>
            <a:r>
              <a:t/>
            </a:r>
            <a:endParaRPr sz="1100">
              <a:latin typeface="Arial"/>
              <a:ea typeface="Arial"/>
              <a:cs typeface="Arial"/>
              <a:sym typeface="Arial"/>
            </a:endParaRPr>
          </a:p>
          <a:p>
            <a:pPr indent="0" lvl="0" marL="0" rtl="0" algn="l">
              <a:lnSpc>
                <a:spcPct val="100000"/>
              </a:lnSpc>
              <a:spcBef>
                <a:spcPts val="0"/>
              </a:spcBef>
              <a:spcAft>
                <a:spcPts val="0"/>
              </a:spcAft>
              <a:buSzPts val="1100"/>
              <a:buNone/>
            </a:pPr>
            <a:r>
              <a:rPr lang="en-US" sz="1100">
                <a:latin typeface="Arial"/>
                <a:ea typeface="Arial"/>
                <a:cs typeface="Arial"/>
                <a:sym typeface="Arial"/>
              </a:rPr>
              <a:t>The Stepping Stones visit has always been more than just a visit to a significant part of our history. In my heart and soul, the visit to Stepping Stones is a spiritual experience, where our beginnings as an organization and a fellowship become alive and relevant to my role as a Delegate. The visit is something we get to do together that brings the common experience to everything we do as Delegates. To discontinue this experience for current and future members of the WSC separates them from our history and significance of how our fellowship was founded and the importance of how the membership is responsible for our common welfare (survival). Without this experience I would be limited in my knowledge of how important our survival is as an organization.</a:t>
            </a:r>
            <a:endParaRPr/>
          </a:p>
          <a:p>
            <a:pPr indent="0" lvl="0" marL="0" rtl="0" algn="l">
              <a:lnSpc>
                <a:spcPct val="100000"/>
              </a:lnSpc>
              <a:spcBef>
                <a:spcPts val="0"/>
              </a:spcBef>
              <a:spcAft>
                <a:spcPts val="0"/>
              </a:spcAft>
              <a:buSzPts val="1100"/>
              <a:buNone/>
            </a:pPr>
            <a:r>
              <a:t/>
            </a:r>
            <a:endParaRPr sz="1100">
              <a:latin typeface="Arial"/>
              <a:ea typeface="Arial"/>
              <a:cs typeface="Arial"/>
              <a:sym typeface="Arial"/>
            </a:endParaRPr>
          </a:p>
          <a:p>
            <a:pPr indent="0" lvl="0" marL="0" rtl="0" algn="l">
              <a:lnSpc>
                <a:spcPct val="100000"/>
              </a:lnSpc>
              <a:spcBef>
                <a:spcPts val="0"/>
              </a:spcBef>
              <a:spcAft>
                <a:spcPts val="0"/>
              </a:spcAft>
              <a:buSzPts val="1100"/>
              <a:buNone/>
            </a:pPr>
            <a:r>
              <a:rPr lang="en-US" sz="1100">
                <a:latin typeface="Arial"/>
                <a:ea typeface="Arial"/>
                <a:cs typeface="Arial"/>
                <a:sym typeface="Arial"/>
              </a:rPr>
              <a:t>I realize that the trip to Stepping Stones and our visit to the World Service Office are traditional in nature, and can be viewed apart from the work of the Conference. When we were welcomed at both Stepping Stones and the World Service Office my heart became full to experience firsthand that I am part of something greater than just me, my home group, and the Conference.</a:t>
            </a:r>
            <a:endParaRPr/>
          </a:p>
          <a:p>
            <a:pPr indent="0" lvl="0" marL="0" rtl="0" algn="l">
              <a:lnSpc>
                <a:spcPct val="100000"/>
              </a:lnSpc>
              <a:spcBef>
                <a:spcPts val="0"/>
              </a:spcBef>
              <a:spcAft>
                <a:spcPts val="0"/>
              </a:spcAft>
              <a:buSzPts val="1100"/>
              <a:buNone/>
            </a:pPr>
            <a:r>
              <a:t/>
            </a:r>
            <a:endParaRPr sz="1100">
              <a:latin typeface="Arial"/>
              <a:ea typeface="Arial"/>
              <a:cs typeface="Arial"/>
              <a:sym typeface="Arial"/>
            </a:endParaRPr>
          </a:p>
          <a:p>
            <a:pPr indent="0" lvl="0" marL="0" rtl="0" algn="l">
              <a:lnSpc>
                <a:spcPct val="100000"/>
              </a:lnSpc>
              <a:spcBef>
                <a:spcPts val="0"/>
              </a:spcBef>
              <a:spcAft>
                <a:spcPts val="0"/>
              </a:spcAft>
              <a:buSzPts val="1100"/>
              <a:buNone/>
            </a:pPr>
            <a:r>
              <a:rPr lang="en-US" sz="1100">
                <a:latin typeface="Arial"/>
                <a:ea typeface="Arial"/>
                <a:cs typeface="Arial"/>
                <a:sym typeface="Arial"/>
              </a:rPr>
              <a:t>I am excited to see the forward movement that the Board and Conference Leadership Team is taking to allow the Delegates to be more involved in the conference planning process. However, I would like to note that the Delegate’s KBDM request was “to help decide what will be on the agenda at the World Service Conference (WSC)”, not “Delegates want to be more involved in WSC and are talented at organizing” as stated in the July COB Letter. As written, that COB Letter statement sounds cheeky and punitive.</a:t>
            </a:r>
            <a:endParaRPr/>
          </a:p>
          <a:p>
            <a:pPr indent="0" lvl="0" marL="0" rtl="0" algn="l">
              <a:lnSpc>
                <a:spcPct val="100000"/>
              </a:lnSpc>
              <a:spcBef>
                <a:spcPts val="0"/>
              </a:spcBef>
              <a:spcAft>
                <a:spcPts val="0"/>
              </a:spcAft>
              <a:buSzPts val="1100"/>
              <a:buNone/>
            </a:pPr>
            <a:r>
              <a:t/>
            </a:r>
            <a:endParaRPr sz="1100">
              <a:latin typeface="Arial"/>
              <a:ea typeface="Arial"/>
              <a:cs typeface="Arial"/>
              <a:sym typeface="Arial"/>
            </a:endParaRPr>
          </a:p>
          <a:p>
            <a:pPr indent="0" lvl="0" marL="0" rtl="0" algn="l">
              <a:lnSpc>
                <a:spcPct val="100000"/>
              </a:lnSpc>
              <a:spcBef>
                <a:spcPts val="0"/>
              </a:spcBef>
              <a:spcAft>
                <a:spcPts val="0"/>
              </a:spcAft>
              <a:buSzPts val="1200"/>
              <a:buNone/>
            </a:pPr>
            <a:r>
              <a:t/>
            </a:r>
            <a:endParaRPr b="0" i="0" sz="1200" u="none" strike="noStrike">
              <a:latin typeface="Arial"/>
              <a:ea typeface="Arial"/>
              <a:cs typeface="Arial"/>
              <a:sym typeface="Arial"/>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2c37b58e577_0_69"/>
          <p:cNvSpPr txBox="1"/>
          <p:nvPr>
            <p:ph idx="12" type="sldNum"/>
          </p:nvPr>
        </p:nvSpPr>
        <p:spPr>
          <a:xfrm>
            <a:off x="9085384" y="6463207"/>
            <a:ext cx="2743200" cy="2493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250" name="Google Shape;250;g2c37b58e577_0_69"/>
          <p:cNvSpPr txBox="1"/>
          <p:nvPr>
            <p:ph idx="1" type="body"/>
          </p:nvPr>
        </p:nvSpPr>
        <p:spPr>
          <a:xfrm>
            <a:off x="363416" y="1825625"/>
            <a:ext cx="114651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1000"/>
              </a:spcBef>
              <a:spcAft>
                <a:spcPts val="0"/>
              </a:spcAft>
              <a:buSzPts val="2400"/>
              <a:buChar char="•"/>
            </a:pPr>
            <a:r>
              <a:rPr lang="en-US"/>
              <a:t>What is the role of the Delegate?</a:t>
            </a:r>
            <a:endParaRPr/>
          </a:p>
          <a:p>
            <a:pPr indent="-76200" lvl="0" marL="228600" rtl="0" algn="l">
              <a:lnSpc>
                <a:spcPct val="90000"/>
              </a:lnSpc>
              <a:spcBef>
                <a:spcPts val="1000"/>
              </a:spcBef>
              <a:spcAft>
                <a:spcPts val="0"/>
              </a:spcAft>
              <a:buSzPts val="2400"/>
              <a:buNone/>
            </a:pPr>
            <a:r>
              <a:t/>
            </a:r>
            <a:endParaRPr sz="2400"/>
          </a:p>
        </p:txBody>
      </p:sp>
      <p:sp>
        <p:nvSpPr>
          <p:cNvPr id="251" name="Google Shape;251;g2c37b58e577_0_69"/>
          <p:cNvSpPr txBox="1"/>
          <p:nvPr>
            <p:ph type="title"/>
          </p:nvPr>
        </p:nvSpPr>
        <p:spPr>
          <a:xfrm>
            <a:off x="363416" y="365125"/>
            <a:ext cx="11465100" cy="9186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3200"/>
              <a:buFont typeface="Calibri"/>
              <a:buNone/>
            </a:pPr>
            <a:r>
              <a:rPr lang="en-US"/>
              <a:t>Role of the Delegate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11"/>
          <p:cNvSpPr txBox="1"/>
          <p:nvPr>
            <p:ph type="title"/>
          </p:nvPr>
        </p:nvSpPr>
        <p:spPr>
          <a:xfrm>
            <a:off x="363416" y="246186"/>
            <a:ext cx="11465168" cy="1037492"/>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3200"/>
              <a:buFont typeface="Calibri"/>
              <a:buNone/>
            </a:pPr>
            <a:r>
              <a:rPr lang="en-US"/>
              <a:t>LETTERS AND NOTES SENT TO THE BOARD AND WSC STEPPING STONES – AFG CONNECTS – LETTER #1</a:t>
            </a:r>
            <a:endParaRPr/>
          </a:p>
        </p:txBody>
      </p:sp>
      <p:sp>
        <p:nvSpPr>
          <p:cNvPr id="375" name="Google Shape;375;p11"/>
          <p:cNvSpPr txBox="1"/>
          <p:nvPr>
            <p:ph idx="12" type="sldNum"/>
          </p:nvPr>
        </p:nvSpPr>
        <p:spPr>
          <a:xfrm>
            <a:off x="9085384" y="6463207"/>
            <a:ext cx="2743200" cy="24938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376" name="Google Shape;376;p11"/>
          <p:cNvSpPr txBox="1"/>
          <p:nvPr>
            <p:ph idx="1" type="body"/>
          </p:nvPr>
        </p:nvSpPr>
        <p:spPr>
          <a:xfrm>
            <a:off x="6152606" y="1629683"/>
            <a:ext cx="5780313" cy="483352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SzPts val="1100"/>
              <a:buNone/>
            </a:pPr>
            <a:r>
              <a:rPr lang="en-US" sz="1100">
                <a:latin typeface="Calibri"/>
                <a:ea typeface="Calibri"/>
                <a:cs typeface="Calibri"/>
                <a:sym typeface="Calibri"/>
              </a:rPr>
              <a:t>One 1994 WSC Past Delegate shared "I also remember very clearly the verbal promise that every three years the Conference would be held in New York, and that all delegates would have the opportunity to visit Stepping Stones. A motion was not made for this as we felt that the trustees and executive committee would be true to their word.   This is our history! It is the beginning of our Program. It is such a spiritual place."</a:t>
            </a:r>
            <a:endParaRPr/>
          </a:p>
          <a:p>
            <a:pPr indent="0" lvl="0" marL="0" marR="0" rtl="0" algn="l">
              <a:lnSpc>
                <a:spcPct val="90000"/>
              </a:lnSpc>
              <a:spcBef>
                <a:spcPts val="0"/>
              </a:spcBef>
              <a:spcAft>
                <a:spcPts val="0"/>
              </a:spcAft>
              <a:buSzPts val="1100"/>
              <a:buNone/>
            </a:pPr>
            <a:r>
              <a:rPr lang="en-US" sz="1100">
                <a:latin typeface="Calibri"/>
                <a:ea typeface="Calibri"/>
                <a:cs typeface="Calibri"/>
                <a:sym typeface="Calibri"/>
              </a:rPr>
              <a:t> </a:t>
            </a:r>
            <a:endParaRPr/>
          </a:p>
          <a:p>
            <a:pPr indent="0" lvl="0" marL="0" marR="0" rtl="0" algn="l">
              <a:lnSpc>
                <a:spcPct val="90000"/>
              </a:lnSpc>
              <a:spcBef>
                <a:spcPts val="0"/>
              </a:spcBef>
              <a:spcAft>
                <a:spcPts val="0"/>
              </a:spcAft>
              <a:buSzPts val="1100"/>
              <a:buNone/>
            </a:pPr>
            <a:r>
              <a:rPr lang="en-US" sz="1100">
                <a:latin typeface="Calibri"/>
                <a:ea typeface="Calibri"/>
                <a:cs typeface="Calibri"/>
                <a:sym typeface="Calibri"/>
              </a:rPr>
              <a:t>Another 1994 WSC Past Delegate also reflected "I'm sorry I didn’t contact WSO when I realized the promise we verbally made to Stepping Stones did not get in the motions or the minutes."</a:t>
            </a:r>
            <a:endParaRPr/>
          </a:p>
          <a:p>
            <a:pPr indent="0" lvl="0" marL="0" marR="0" rtl="0" algn="l">
              <a:lnSpc>
                <a:spcPct val="90000"/>
              </a:lnSpc>
              <a:spcBef>
                <a:spcPts val="0"/>
              </a:spcBef>
              <a:spcAft>
                <a:spcPts val="0"/>
              </a:spcAft>
              <a:buSzPts val="1100"/>
              <a:buNone/>
            </a:pPr>
            <a:r>
              <a:rPr lang="en-US" sz="1100">
                <a:latin typeface="Calibri"/>
                <a:ea typeface="Calibri"/>
                <a:cs typeface="Calibri"/>
                <a:sym typeface="Calibri"/>
              </a:rPr>
              <a:t> </a:t>
            </a:r>
            <a:endParaRPr/>
          </a:p>
          <a:p>
            <a:pPr indent="0" lvl="0" marL="0" marR="0" rtl="0" algn="l">
              <a:lnSpc>
                <a:spcPct val="90000"/>
              </a:lnSpc>
              <a:spcBef>
                <a:spcPts val="0"/>
              </a:spcBef>
              <a:spcAft>
                <a:spcPts val="0"/>
              </a:spcAft>
              <a:buSzPts val="1100"/>
              <a:buNone/>
            </a:pPr>
            <a:r>
              <a:rPr b="1" i="1" lang="en-US" sz="1100" u="sng">
                <a:latin typeface="Calibri"/>
                <a:ea typeface="Calibri"/>
                <a:cs typeface="Calibri"/>
                <a:sym typeface="Calibri"/>
              </a:rPr>
              <a:t>I would ask that each Delegate consider reaching out to their Past Delegates (especially from the 1994 WSC) to weigh in with their experience, strength and hope around this conversation.</a:t>
            </a:r>
            <a:endParaRPr sz="1100">
              <a:latin typeface="Calibri"/>
              <a:ea typeface="Calibri"/>
              <a:cs typeface="Calibri"/>
              <a:sym typeface="Calibri"/>
            </a:endParaRPr>
          </a:p>
          <a:p>
            <a:pPr indent="0" lvl="0" marL="0" marR="0" rtl="0" algn="l">
              <a:lnSpc>
                <a:spcPct val="90000"/>
              </a:lnSpc>
              <a:spcBef>
                <a:spcPts val="0"/>
              </a:spcBef>
              <a:spcAft>
                <a:spcPts val="0"/>
              </a:spcAft>
              <a:buSzPts val="1100"/>
              <a:buNone/>
            </a:pPr>
            <a:r>
              <a:rPr lang="en-US" sz="1100">
                <a:latin typeface="Calibri"/>
                <a:ea typeface="Calibri"/>
                <a:cs typeface="Calibri"/>
                <a:sym typeface="Calibri"/>
              </a:rPr>
              <a:t> </a:t>
            </a:r>
            <a:endParaRPr/>
          </a:p>
          <a:p>
            <a:pPr indent="0" lvl="0" marL="0" marR="0" rtl="0" algn="l">
              <a:lnSpc>
                <a:spcPct val="90000"/>
              </a:lnSpc>
              <a:spcBef>
                <a:spcPts val="0"/>
              </a:spcBef>
              <a:spcAft>
                <a:spcPts val="0"/>
              </a:spcAft>
              <a:buSzPts val="1100"/>
              <a:buNone/>
            </a:pPr>
            <a:r>
              <a:rPr lang="en-US" sz="1100">
                <a:latin typeface="Calibri"/>
                <a:ea typeface="Calibri"/>
                <a:cs typeface="Calibri"/>
                <a:sym typeface="Calibri"/>
              </a:rPr>
              <a:t>In the 1994 Conference Summary, p26, on purchase of real property is the following quote: </a:t>
            </a:r>
            <a:endParaRPr/>
          </a:p>
          <a:p>
            <a:pPr indent="0" lvl="0" marL="0" marR="0" rtl="0" algn="l">
              <a:lnSpc>
                <a:spcPct val="90000"/>
              </a:lnSpc>
              <a:spcBef>
                <a:spcPts val="0"/>
              </a:spcBef>
              <a:spcAft>
                <a:spcPts val="0"/>
              </a:spcAft>
              <a:buSzPts val="1100"/>
              <a:buNone/>
            </a:pPr>
            <a:r>
              <a:rPr lang="en-US" sz="1100">
                <a:latin typeface="Calibri"/>
                <a:ea typeface="Calibri"/>
                <a:cs typeface="Calibri"/>
                <a:sym typeface="Calibri"/>
              </a:rPr>
              <a:t> </a:t>
            </a:r>
            <a:endParaRPr/>
          </a:p>
          <a:p>
            <a:pPr indent="0" lvl="0" marL="0" marR="0" rtl="0" algn="l">
              <a:lnSpc>
                <a:spcPct val="90000"/>
              </a:lnSpc>
              <a:spcBef>
                <a:spcPts val="0"/>
              </a:spcBef>
              <a:spcAft>
                <a:spcPts val="0"/>
              </a:spcAft>
              <a:buSzPts val="1100"/>
              <a:buNone/>
            </a:pPr>
            <a:r>
              <a:rPr lang="en-US" sz="1100">
                <a:latin typeface="Calibri"/>
                <a:ea typeface="Calibri"/>
                <a:cs typeface="Calibri"/>
                <a:sym typeface="Calibri"/>
              </a:rPr>
              <a:t>"Some members reflected that Al-Anon's needs would be taken care of if we trust in our Higher Power. Members agreed that there is no wrong opinion on this topic and we need to focus on eliminating any disunity this decision may bring. "</a:t>
            </a:r>
            <a:endParaRPr/>
          </a:p>
          <a:p>
            <a:pPr indent="0" lvl="0" marL="0" marR="0" rtl="0" algn="l">
              <a:lnSpc>
                <a:spcPct val="90000"/>
              </a:lnSpc>
              <a:spcBef>
                <a:spcPts val="0"/>
              </a:spcBef>
              <a:spcAft>
                <a:spcPts val="0"/>
              </a:spcAft>
              <a:buSzPts val="1100"/>
              <a:buNone/>
            </a:pPr>
            <a:r>
              <a:rPr lang="en-US" sz="1100">
                <a:latin typeface="Calibri"/>
                <a:ea typeface="Calibri"/>
                <a:cs typeface="Calibri"/>
                <a:sym typeface="Calibri"/>
              </a:rPr>
              <a:t> </a:t>
            </a:r>
            <a:endParaRPr/>
          </a:p>
          <a:p>
            <a:pPr indent="0" lvl="0" marL="0" marR="0" rtl="0" algn="l">
              <a:lnSpc>
                <a:spcPct val="90000"/>
              </a:lnSpc>
              <a:spcBef>
                <a:spcPts val="0"/>
              </a:spcBef>
              <a:spcAft>
                <a:spcPts val="0"/>
              </a:spcAft>
              <a:buSzPts val="1100"/>
              <a:buNone/>
            </a:pPr>
            <a:r>
              <a:rPr lang="en-US" sz="1100">
                <a:latin typeface="Calibri"/>
                <a:ea typeface="Calibri"/>
                <a:cs typeface="Calibri"/>
                <a:sym typeface="Calibri"/>
              </a:rPr>
              <a:t>I believe we find ourselves there again today with the topic of the Stepping Stones visit.</a:t>
            </a:r>
            <a:endParaRPr/>
          </a:p>
          <a:p>
            <a:pPr indent="0" lvl="0" marL="0" marR="0" rtl="0" algn="l">
              <a:lnSpc>
                <a:spcPct val="90000"/>
              </a:lnSpc>
              <a:spcBef>
                <a:spcPts val="0"/>
              </a:spcBef>
              <a:spcAft>
                <a:spcPts val="0"/>
              </a:spcAft>
              <a:buSzPts val="1100"/>
              <a:buNone/>
            </a:pPr>
            <a:r>
              <a:rPr lang="en-US" sz="1100">
                <a:latin typeface="Calibri"/>
                <a:ea typeface="Calibri"/>
                <a:cs typeface="Calibri"/>
                <a:sym typeface="Calibri"/>
              </a:rPr>
              <a:t> </a:t>
            </a:r>
            <a:endParaRPr/>
          </a:p>
          <a:p>
            <a:pPr indent="0" lvl="0" marL="0" marR="0" rtl="0" algn="l">
              <a:lnSpc>
                <a:spcPct val="90000"/>
              </a:lnSpc>
              <a:spcBef>
                <a:spcPts val="0"/>
              </a:spcBef>
              <a:spcAft>
                <a:spcPts val="0"/>
              </a:spcAft>
              <a:buSzPts val="1100"/>
              <a:buNone/>
            </a:pPr>
            <a:r>
              <a:rPr lang="en-US" sz="1100">
                <a:latin typeface="Calibri"/>
                <a:ea typeface="Calibri"/>
                <a:cs typeface="Calibri"/>
                <a:sym typeface="Calibri"/>
              </a:rPr>
              <a:t>While it has been 30 years since the 1994 WSC and much has changed, our Spiritual Principles have not.  I agree that all of our Spiritual Principles are important, Prudence included.  However, Abundance, Integrity and above all, Unity are as they always have been.</a:t>
            </a:r>
            <a:endParaRPr/>
          </a:p>
          <a:p>
            <a:pPr indent="0" lvl="0" marL="0" marR="0" rtl="0" algn="l">
              <a:lnSpc>
                <a:spcPct val="90000"/>
              </a:lnSpc>
              <a:spcBef>
                <a:spcPts val="0"/>
              </a:spcBef>
              <a:spcAft>
                <a:spcPts val="0"/>
              </a:spcAft>
              <a:buSzPts val="1100"/>
              <a:buNone/>
            </a:pPr>
            <a:r>
              <a:t/>
            </a:r>
            <a:endParaRPr sz="1100">
              <a:latin typeface="Calibri"/>
              <a:ea typeface="Calibri"/>
              <a:cs typeface="Calibri"/>
              <a:sym typeface="Calibri"/>
            </a:endParaRPr>
          </a:p>
          <a:p>
            <a:pPr indent="0" lvl="0" marL="0" rtl="0" algn="l">
              <a:lnSpc>
                <a:spcPct val="90000"/>
              </a:lnSpc>
              <a:spcBef>
                <a:spcPts val="0"/>
              </a:spcBef>
              <a:spcAft>
                <a:spcPts val="0"/>
              </a:spcAft>
              <a:buSzPts val="1100"/>
              <a:buNone/>
            </a:pPr>
            <a:r>
              <a:rPr lang="en-US" sz="1100">
                <a:latin typeface="Arial"/>
                <a:ea typeface="Arial"/>
                <a:cs typeface="Arial"/>
                <a:sym typeface="Arial"/>
              </a:rPr>
              <a:t>Kari Oliver</a:t>
            </a:r>
            <a:endParaRPr/>
          </a:p>
          <a:p>
            <a:pPr indent="0" lvl="0" marL="0" rtl="0" algn="l">
              <a:lnSpc>
                <a:spcPct val="90000"/>
              </a:lnSpc>
              <a:spcBef>
                <a:spcPts val="0"/>
              </a:spcBef>
              <a:spcAft>
                <a:spcPts val="0"/>
              </a:spcAft>
              <a:buSzPts val="1100"/>
              <a:buNone/>
            </a:pPr>
            <a:r>
              <a:rPr lang="en-US" sz="1100">
                <a:latin typeface="Arial"/>
                <a:ea typeface="Arial"/>
                <a:cs typeface="Arial"/>
                <a:sym typeface="Arial"/>
              </a:rPr>
              <a:t>Panel 62, Colorado Area</a:t>
            </a:r>
            <a:endParaRPr/>
          </a:p>
          <a:p>
            <a:pPr indent="0" lvl="0" marL="0" marR="0" rtl="0" algn="l">
              <a:lnSpc>
                <a:spcPct val="90000"/>
              </a:lnSpc>
              <a:spcBef>
                <a:spcPts val="0"/>
              </a:spcBef>
              <a:spcAft>
                <a:spcPts val="0"/>
              </a:spcAft>
              <a:buSzPts val="1100"/>
              <a:buNone/>
            </a:pPr>
            <a:r>
              <a:t/>
            </a:r>
            <a:endParaRPr sz="1100">
              <a:latin typeface="Calibri"/>
              <a:ea typeface="Calibri"/>
              <a:cs typeface="Calibri"/>
              <a:sym typeface="Calibri"/>
            </a:endParaRPr>
          </a:p>
          <a:p>
            <a:pPr indent="0" lvl="0" marL="0" rtl="0" algn="l">
              <a:lnSpc>
                <a:spcPct val="90000"/>
              </a:lnSpc>
              <a:spcBef>
                <a:spcPts val="1000"/>
              </a:spcBef>
              <a:spcAft>
                <a:spcPts val="0"/>
              </a:spcAft>
              <a:buSzPts val="1100"/>
              <a:buNone/>
            </a:pPr>
            <a:r>
              <a:t/>
            </a:r>
            <a:endParaRPr sz="1100"/>
          </a:p>
        </p:txBody>
      </p:sp>
      <p:sp>
        <p:nvSpPr>
          <p:cNvPr id="377" name="Google Shape;377;p11"/>
          <p:cNvSpPr txBox="1"/>
          <p:nvPr>
            <p:ph idx="2" type="body"/>
          </p:nvPr>
        </p:nvSpPr>
        <p:spPr>
          <a:xfrm>
            <a:off x="195944" y="1629683"/>
            <a:ext cx="5648676" cy="514994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SzPts val="1200"/>
              <a:buNone/>
            </a:pPr>
            <a:r>
              <a:rPr lang="en-US" sz="1200">
                <a:latin typeface="Calibri"/>
                <a:ea typeface="Calibri"/>
                <a:cs typeface="Calibri"/>
                <a:sym typeface="Calibri"/>
              </a:rPr>
              <a:t>At the 2023 WSC, we discussed the topic of keeping the Stepping Stones visit as a part of WSC once per panel.  The preponderance of Delegates who spoke on the topic were in favor of keeping the Stepping Stones visit as a part of WSC.  After Conference, a BOT letter was published including the plan to take the Stepping Stones visit out of the WSC Agenda beginning in 2025 on a trial basis.  The BOT decided that the visit could take place before or after WSC and the Delegates would plan it with some support from WSO.  The WSC location selected would be favorable to visiting Stepping Stones.</a:t>
            </a:r>
            <a:endParaRPr/>
          </a:p>
          <a:p>
            <a:pPr indent="0" lvl="0" marL="0" marR="0" rtl="0" algn="l">
              <a:lnSpc>
                <a:spcPct val="90000"/>
              </a:lnSpc>
              <a:spcBef>
                <a:spcPts val="0"/>
              </a:spcBef>
              <a:spcAft>
                <a:spcPts val="0"/>
              </a:spcAft>
              <a:buSzPts val="1200"/>
              <a:buNone/>
            </a:pPr>
            <a:r>
              <a:rPr lang="en-US" sz="1200">
                <a:latin typeface="Calibri"/>
                <a:ea typeface="Calibri"/>
                <a:cs typeface="Calibri"/>
                <a:sym typeface="Calibri"/>
              </a:rPr>
              <a:t> </a:t>
            </a:r>
            <a:endParaRPr/>
          </a:p>
          <a:p>
            <a:pPr indent="0" lvl="0" marL="0" marR="0" rtl="0" algn="l">
              <a:lnSpc>
                <a:spcPct val="90000"/>
              </a:lnSpc>
              <a:spcBef>
                <a:spcPts val="0"/>
              </a:spcBef>
              <a:spcAft>
                <a:spcPts val="0"/>
              </a:spcAft>
              <a:buSzPts val="1200"/>
              <a:buNone/>
            </a:pPr>
            <a:r>
              <a:rPr lang="en-US" sz="1200">
                <a:latin typeface="Calibri"/>
                <a:ea typeface="Calibri"/>
                <a:cs typeface="Calibri"/>
                <a:sym typeface="Calibri"/>
              </a:rPr>
              <a:t>In October, I sent a letter to the Chairperson of the Board outlining my concerns with the BOT decision.  The letter has also been shared with the Southwest Region for their feedback.  For context, I am sharing it here.</a:t>
            </a:r>
            <a:endParaRPr/>
          </a:p>
          <a:p>
            <a:pPr indent="0" lvl="0" marL="0" marR="0" rtl="0" algn="l">
              <a:lnSpc>
                <a:spcPct val="90000"/>
              </a:lnSpc>
              <a:spcBef>
                <a:spcPts val="0"/>
              </a:spcBef>
              <a:spcAft>
                <a:spcPts val="0"/>
              </a:spcAft>
              <a:buSzPts val="1200"/>
              <a:buNone/>
            </a:pPr>
            <a:r>
              <a:rPr lang="en-US" sz="1200">
                <a:latin typeface="Calibri"/>
                <a:ea typeface="Calibri"/>
                <a:cs typeface="Calibri"/>
                <a:sym typeface="Calibri"/>
              </a:rPr>
              <a:t> </a:t>
            </a:r>
            <a:endParaRPr/>
          </a:p>
          <a:p>
            <a:pPr indent="0" lvl="0" marL="800100" marR="0" rtl="0" algn="l">
              <a:lnSpc>
                <a:spcPct val="90000"/>
              </a:lnSpc>
              <a:spcBef>
                <a:spcPts val="0"/>
              </a:spcBef>
              <a:spcAft>
                <a:spcPts val="0"/>
              </a:spcAft>
              <a:buSzPts val="1200"/>
              <a:buNone/>
            </a:pPr>
            <a:r>
              <a:rPr lang="en-US" sz="1200">
                <a:latin typeface="Calibri"/>
                <a:ea typeface="Calibri"/>
                <a:cs typeface="Calibri"/>
                <a:sym typeface="Calibri"/>
              </a:rPr>
              <a:t>&lt;&lt;Letter to the BOT Stepping Stones Visit.pdf&gt;&gt;</a:t>
            </a:r>
            <a:endParaRPr/>
          </a:p>
          <a:p>
            <a:pPr indent="0" lvl="0" marL="114300" marR="0" rtl="0" algn="l">
              <a:lnSpc>
                <a:spcPct val="90000"/>
              </a:lnSpc>
              <a:spcBef>
                <a:spcPts val="0"/>
              </a:spcBef>
              <a:spcAft>
                <a:spcPts val="0"/>
              </a:spcAft>
              <a:buSzPts val="1200"/>
              <a:buNone/>
            </a:pPr>
            <a:r>
              <a:rPr lang="en-US" sz="1200">
                <a:latin typeface="Calibri"/>
                <a:ea typeface="Calibri"/>
                <a:cs typeface="Calibri"/>
                <a:sym typeface="Calibri"/>
              </a:rPr>
              <a:t> </a:t>
            </a:r>
            <a:endParaRPr/>
          </a:p>
          <a:p>
            <a:pPr indent="0" lvl="0" marL="0" marR="0" rtl="0" algn="l">
              <a:lnSpc>
                <a:spcPct val="90000"/>
              </a:lnSpc>
              <a:spcBef>
                <a:spcPts val="0"/>
              </a:spcBef>
              <a:spcAft>
                <a:spcPts val="0"/>
              </a:spcAft>
              <a:buSzPts val="1200"/>
              <a:buNone/>
            </a:pPr>
            <a:r>
              <a:rPr lang="en-US" sz="1200">
                <a:latin typeface="Calibri"/>
                <a:ea typeface="Calibri"/>
                <a:cs typeface="Calibri"/>
                <a:sym typeface="Calibri"/>
              </a:rPr>
              <a:t>In their feedback, Southwest Regional Past Delegates from 1994 detailed a conversation during WSC about agreeing to the move out of New York as long as the visit to Stepping Stones remained part of WSC once per panel.  </a:t>
            </a:r>
            <a:endParaRPr/>
          </a:p>
          <a:p>
            <a:pPr indent="0" lvl="0" marL="0" marR="0" rtl="0" algn="l">
              <a:lnSpc>
                <a:spcPct val="90000"/>
              </a:lnSpc>
              <a:spcBef>
                <a:spcPts val="0"/>
              </a:spcBef>
              <a:spcAft>
                <a:spcPts val="0"/>
              </a:spcAft>
              <a:buSzPts val="1200"/>
              <a:buNone/>
            </a:pPr>
            <a:r>
              <a:rPr lang="en-US" sz="1200">
                <a:latin typeface="Calibri"/>
                <a:ea typeface="Calibri"/>
                <a:cs typeface="Calibri"/>
                <a:sym typeface="Calibri"/>
              </a:rPr>
              <a:t> </a:t>
            </a:r>
            <a:endParaRPr/>
          </a:p>
          <a:p>
            <a:pPr indent="0" lvl="0" marL="0" marR="0" rtl="0" algn="l">
              <a:lnSpc>
                <a:spcPct val="90000"/>
              </a:lnSpc>
              <a:spcBef>
                <a:spcPts val="0"/>
              </a:spcBef>
              <a:spcAft>
                <a:spcPts val="0"/>
              </a:spcAft>
              <a:buSzPts val="1200"/>
              <a:buNone/>
            </a:pPr>
            <a:r>
              <a:rPr lang="en-US" sz="1200">
                <a:latin typeface="Calibri"/>
                <a:ea typeface="Calibri"/>
                <a:cs typeface="Calibri"/>
                <a:sym typeface="Calibri"/>
              </a:rPr>
              <a:t>That conversation is not documented in the 1994 Conference Summary and no transcription is available.</a:t>
            </a:r>
            <a:endParaRPr/>
          </a:p>
          <a:p>
            <a:pPr indent="0" lvl="0" marL="0" marR="0" rtl="0" algn="l">
              <a:lnSpc>
                <a:spcPct val="90000"/>
              </a:lnSpc>
              <a:spcBef>
                <a:spcPts val="0"/>
              </a:spcBef>
              <a:spcAft>
                <a:spcPts val="0"/>
              </a:spcAft>
              <a:buSzPts val="1200"/>
              <a:buNone/>
            </a:pPr>
            <a:r>
              <a:rPr lang="en-US" sz="1200">
                <a:latin typeface="Calibri"/>
                <a:ea typeface="Calibri"/>
                <a:cs typeface="Calibri"/>
                <a:sym typeface="Calibri"/>
              </a:rPr>
              <a:t> </a:t>
            </a:r>
            <a:endParaRPr/>
          </a:p>
          <a:p>
            <a:pPr indent="0" lvl="0" marL="0" marR="0" rtl="0" algn="l">
              <a:lnSpc>
                <a:spcPct val="90000"/>
              </a:lnSpc>
              <a:spcBef>
                <a:spcPts val="0"/>
              </a:spcBef>
              <a:spcAft>
                <a:spcPts val="0"/>
              </a:spcAft>
              <a:buSzPts val="1200"/>
              <a:buNone/>
            </a:pPr>
            <a:r>
              <a:rPr lang="en-US" sz="1200" u="sng">
                <a:solidFill>
                  <a:schemeClr val="hlink"/>
                </a:solidFill>
                <a:latin typeface="Calibri"/>
                <a:ea typeface="Calibri"/>
                <a:cs typeface="Calibri"/>
                <a:sym typeface="Calibri"/>
                <a:hlinkClick r:id="rId3"/>
              </a:rPr>
              <a:t>https://al-anon.org/pdf/P46_1994_web.pdf</a:t>
            </a:r>
            <a:endParaRPr sz="1200">
              <a:latin typeface="Calibri"/>
              <a:ea typeface="Calibri"/>
              <a:cs typeface="Calibri"/>
              <a:sym typeface="Calibri"/>
            </a:endParaRPr>
          </a:p>
          <a:p>
            <a:pPr indent="0" lvl="0" marL="0" marR="0" rtl="0" algn="l">
              <a:lnSpc>
                <a:spcPct val="90000"/>
              </a:lnSpc>
              <a:spcBef>
                <a:spcPts val="0"/>
              </a:spcBef>
              <a:spcAft>
                <a:spcPts val="0"/>
              </a:spcAft>
              <a:buSzPts val="1200"/>
              <a:buNone/>
            </a:pPr>
            <a:r>
              <a:rPr lang="en-US" sz="1200">
                <a:latin typeface="Calibri"/>
                <a:ea typeface="Calibri"/>
                <a:cs typeface="Calibri"/>
                <a:sym typeface="Calibri"/>
              </a:rPr>
              <a:t> </a:t>
            </a:r>
            <a:endParaRPr/>
          </a:p>
          <a:p>
            <a:pPr indent="0" lvl="0" marL="0" marR="0" rtl="0" algn="l">
              <a:lnSpc>
                <a:spcPct val="90000"/>
              </a:lnSpc>
              <a:spcBef>
                <a:spcPts val="0"/>
              </a:spcBef>
              <a:spcAft>
                <a:spcPts val="0"/>
              </a:spcAft>
              <a:buSzPts val="1200"/>
              <a:buNone/>
            </a:pPr>
            <a:r>
              <a:rPr lang="en-US" sz="1200">
                <a:latin typeface="Calibri"/>
                <a:ea typeface="Calibri"/>
                <a:cs typeface="Calibri"/>
                <a:sym typeface="Calibri"/>
              </a:rPr>
              <a:t>In the motions, Motion #12 (p.46) is described in the Conference Summary as a contract (p.26) between the BOT and the WSC.</a:t>
            </a:r>
            <a:r>
              <a:rPr lang="en-US" sz="1200">
                <a:solidFill>
                  <a:srgbClr val="333333"/>
                </a:solidFill>
                <a:latin typeface="Calibri"/>
                <a:ea typeface="Calibri"/>
                <a:cs typeface="Calibri"/>
                <a:sym typeface="Calibri"/>
              </a:rPr>
              <a:t>  </a:t>
            </a:r>
            <a:r>
              <a:rPr lang="en-US" sz="1200">
                <a:latin typeface="Calibri"/>
                <a:ea typeface="Calibri"/>
                <a:cs typeface="Calibri"/>
                <a:sym typeface="Calibri"/>
              </a:rPr>
              <a:t>There is no mention of the Stepping Stones requirement.</a:t>
            </a:r>
            <a:r>
              <a:rPr lang="en-US" sz="1200">
                <a:solidFill>
                  <a:srgbClr val="333333"/>
                </a:solidFill>
                <a:latin typeface="Calibri"/>
                <a:ea typeface="Calibri"/>
                <a:cs typeface="Calibri"/>
                <a:sym typeface="Calibri"/>
              </a:rPr>
              <a:t>  </a:t>
            </a:r>
            <a:r>
              <a:rPr lang="en-US" sz="1200">
                <a:latin typeface="Calibri"/>
                <a:ea typeface="Calibri"/>
                <a:cs typeface="Calibri"/>
                <a:sym typeface="Calibri"/>
              </a:rPr>
              <a:t>The Delegates who provided feedback said they didn't think they needed any vote because the conversation and commitment of WSO/WSC/Board/EC was enough.</a:t>
            </a:r>
            <a:endParaRPr/>
          </a:p>
          <a:p>
            <a:pPr indent="0" lvl="0" marL="0" rtl="0" algn="l">
              <a:lnSpc>
                <a:spcPct val="90000"/>
              </a:lnSpc>
              <a:spcBef>
                <a:spcPts val="1000"/>
              </a:spcBef>
              <a:spcAft>
                <a:spcPts val="0"/>
              </a:spcAft>
              <a:buSzPts val="1200"/>
              <a:buNone/>
            </a:pPr>
            <a:r>
              <a:t/>
            </a:r>
            <a:endParaRPr sz="1200"/>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12"/>
          <p:cNvSpPr txBox="1"/>
          <p:nvPr>
            <p:ph type="title"/>
          </p:nvPr>
        </p:nvSpPr>
        <p:spPr>
          <a:xfrm>
            <a:off x="363416" y="246186"/>
            <a:ext cx="11465168" cy="1037492"/>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3200"/>
              <a:buFont typeface="Calibri"/>
              <a:buNone/>
            </a:pPr>
            <a:r>
              <a:rPr lang="en-US"/>
              <a:t>LETTERS AND NOTES SENT TO THE BOARD AND WSC STEPPING STONES – AFG CONNECTS LETTER #2</a:t>
            </a:r>
            <a:endParaRPr/>
          </a:p>
        </p:txBody>
      </p:sp>
      <p:sp>
        <p:nvSpPr>
          <p:cNvPr id="383" name="Google Shape;383;p12"/>
          <p:cNvSpPr txBox="1"/>
          <p:nvPr>
            <p:ph idx="12" type="sldNum"/>
          </p:nvPr>
        </p:nvSpPr>
        <p:spPr>
          <a:xfrm>
            <a:off x="9085384" y="6463207"/>
            <a:ext cx="2743200" cy="24938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384" name="Google Shape;384;p12"/>
          <p:cNvSpPr txBox="1"/>
          <p:nvPr>
            <p:ph idx="1" type="body"/>
          </p:nvPr>
        </p:nvSpPr>
        <p:spPr>
          <a:xfrm>
            <a:off x="496873" y="1629683"/>
            <a:ext cx="5780313" cy="48335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Thank you for this thoughtful framing.  I feel like I need more information before I approach the Colorado Area.</a:t>
            </a:r>
            <a:endParaRPr/>
          </a:p>
          <a:p>
            <a:pPr indent="0" lvl="0" marL="0" marR="0" rtl="0" algn="l">
              <a:lnSpc>
                <a:spcPct val="100000"/>
              </a:lnSpc>
              <a:spcBef>
                <a:spcPts val="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Firstly, the topic is "Beyond the 2025 World Service Conference."  Therefore, 2025 is a done deal without any further discussion?</a:t>
            </a:r>
            <a:endParaRPr/>
          </a:p>
          <a:p>
            <a:pPr indent="0" lvl="0" marL="0" marR="0" rtl="0" algn="l">
              <a:lnSpc>
                <a:spcPct val="100000"/>
              </a:lnSpc>
              <a:spcBef>
                <a:spcPts val="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For each of the statistics given, I feel like we need more context to truly understand the information presented:</a:t>
            </a:r>
            <a:endParaRPr/>
          </a:p>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Calibri"/>
              <a:ea typeface="Calibri"/>
              <a:cs typeface="Calibri"/>
              <a:sym typeface="Calibri"/>
            </a:endParaRPr>
          </a:p>
          <a:p>
            <a:pPr indent="-228600" lvl="0" marL="228600" rtl="0" algn="l">
              <a:lnSpc>
                <a:spcPct val="100000"/>
              </a:lnSpc>
              <a:spcBef>
                <a:spcPts val="0"/>
              </a:spcBef>
              <a:spcAft>
                <a:spcPts val="0"/>
              </a:spcAft>
              <a:buClr>
                <a:schemeClr val="dk1"/>
              </a:buClr>
              <a:buSzPts val="1100"/>
              <a:buChar char="•"/>
            </a:pPr>
            <a:r>
              <a:rPr lang="en-US" sz="1100">
                <a:latin typeface="Calibri"/>
                <a:ea typeface="Calibri"/>
                <a:cs typeface="Calibri"/>
                <a:sym typeface="Calibri"/>
              </a:rPr>
              <a:t>The values given are not apples to apples, noting also that the net expense will never be $0 unless perhaps held virtually or not at all. </a:t>
            </a:r>
            <a:br>
              <a:rPr lang="en-US" sz="1100">
                <a:latin typeface="Calibri"/>
                <a:ea typeface="Calibri"/>
                <a:cs typeface="Calibri"/>
                <a:sym typeface="Calibri"/>
              </a:rPr>
            </a:br>
            <a:endParaRPr sz="1100">
              <a:latin typeface="Calibri"/>
              <a:ea typeface="Calibri"/>
              <a:cs typeface="Calibri"/>
              <a:sym typeface="Calibri"/>
            </a:endParaRPr>
          </a:p>
          <a:p>
            <a:pPr indent="-228600" lvl="0" marL="228600" rtl="0" algn="l">
              <a:lnSpc>
                <a:spcPct val="90000"/>
              </a:lnSpc>
              <a:spcBef>
                <a:spcPts val="0"/>
              </a:spcBef>
              <a:spcAft>
                <a:spcPts val="0"/>
              </a:spcAft>
              <a:buSzPts val="1100"/>
              <a:buChar char="•"/>
            </a:pPr>
            <a:r>
              <a:rPr lang="en-US" sz="1100">
                <a:latin typeface="Calibri"/>
                <a:ea typeface="Calibri"/>
                <a:cs typeface="Calibri"/>
                <a:sym typeface="Calibri"/>
              </a:rPr>
              <a:t>Additional Questions to better understand the above amounts:  </a:t>
            </a:r>
            <a:endParaRPr/>
          </a:p>
          <a:p>
            <a:pPr indent="-228600" lvl="1" marL="685800" rtl="0" algn="l">
              <a:lnSpc>
                <a:spcPct val="90000"/>
              </a:lnSpc>
              <a:spcBef>
                <a:spcPts val="0"/>
              </a:spcBef>
              <a:spcAft>
                <a:spcPts val="0"/>
              </a:spcAft>
              <a:buSzPts val="1100"/>
              <a:buChar char="•"/>
            </a:pPr>
            <a:r>
              <a:rPr lang="en-US" sz="1100">
                <a:latin typeface="Calibri"/>
                <a:ea typeface="Calibri"/>
                <a:cs typeface="Calibri"/>
                <a:sym typeface="Calibri"/>
              </a:rPr>
              <a:t>How is the Equalized Expense calculated?  </a:t>
            </a:r>
            <a:endParaRPr/>
          </a:p>
          <a:p>
            <a:pPr indent="-228600" lvl="1" marL="685800" rtl="0" algn="l">
              <a:lnSpc>
                <a:spcPct val="90000"/>
              </a:lnSpc>
              <a:spcBef>
                <a:spcPts val="0"/>
              </a:spcBef>
              <a:spcAft>
                <a:spcPts val="0"/>
              </a:spcAft>
              <a:buSzPts val="1100"/>
              <a:buChar char="•"/>
            </a:pPr>
            <a:r>
              <a:rPr lang="en-US" sz="1100">
                <a:latin typeface="Calibri"/>
                <a:ea typeface="Calibri"/>
                <a:cs typeface="Calibri"/>
                <a:sym typeface="Calibri"/>
              </a:rPr>
              <a:t>What expense elements are included?</a:t>
            </a:r>
            <a:endParaRPr/>
          </a:p>
          <a:p>
            <a:pPr indent="-228600" lvl="1" marL="685800" rtl="0" algn="l">
              <a:lnSpc>
                <a:spcPct val="90000"/>
              </a:lnSpc>
              <a:spcBef>
                <a:spcPts val="0"/>
              </a:spcBef>
              <a:spcAft>
                <a:spcPts val="0"/>
              </a:spcAft>
              <a:buSzPts val="1100"/>
              <a:buChar char="•"/>
            </a:pPr>
            <a:r>
              <a:rPr lang="en-US" sz="1100">
                <a:latin typeface="Calibri"/>
                <a:ea typeface="Calibri"/>
                <a:cs typeface="Calibri"/>
                <a:sym typeface="Calibri"/>
              </a:rPr>
              <a:t>Is translation/interpretation fully included in the Equalized Expense?  If so, when was that change made?</a:t>
            </a:r>
            <a:endParaRPr/>
          </a:p>
          <a:p>
            <a:pPr indent="-228600" lvl="1" marL="685800" rtl="0" algn="l">
              <a:lnSpc>
                <a:spcPct val="90000"/>
              </a:lnSpc>
              <a:spcBef>
                <a:spcPts val="0"/>
              </a:spcBef>
              <a:spcAft>
                <a:spcPts val="0"/>
              </a:spcAft>
              <a:buSzPts val="1100"/>
              <a:buChar char="•"/>
            </a:pPr>
            <a:r>
              <a:rPr lang="en-US" sz="1100">
                <a:latin typeface="Calibri"/>
                <a:ea typeface="Calibri"/>
                <a:cs typeface="Calibri"/>
                <a:sym typeface="Calibri"/>
              </a:rPr>
              <a:t>In each of these years, were the WSC Equalized Expense contributions by the Areas enough to cover the Delegates cost to attend, or did WSO have to cover any shortfall, or was there a surplus?  If so, how much?</a:t>
            </a:r>
            <a:endParaRPr/>
          </a:p>
          <a:p>
            <a:pPr indent="-228600" lvl="1" marL="685800" rtl="0" algn="l">
              <a:lnSpc>
                <a:spcPct val="90000"/>
              </a:lnSpc>
              <a:spcBef>
                <a:spcPts val="0"/>
              </a:spcBef>
              <a:spcAft>
                <a:spcPts val="0"/>
              </a:spcAft>
              <a:buSzPts val="1100"/>
              <a:buChar char="•"/>
            </a:pPr>
            <a:r>
              <a:rPr lang="en-US" sz="1100">
                <a:latin typeface="Calibri"/>
                <a:ea typeface="Calibri"/>
                <a:cs typeface="Calibri"/>
                <a:sym typeface="Calibri"/>
              </a:rPr>
              <a:t>How much of the cost of the trip to Stepping Stones is non-Delegate participation?</a:t>
            </a:r>
            <a:endParaRPr/>
          </a:p>
          <a:p>
            <a:pPr indent="0" lvl="0" marL="0" rtl="0" algn="l">
              <a:lnSpc>
                <a:spcPct val="90000"/>
              </a:lnSpc>
              <a:spcBef>
                <a:spcPts val="1000"/>
              </a:spcBef>
              <a:spcAft>
                <a:spcPts val="0"/>
              </a:spcAft>
              <a:buSzPts val="1100"/>
              <a:buNone/>
            </a:pPr>
            <a:r>
              <a:t/>
            </a:r>
            <a:endParaRPr sz="1100"/>
          </a:p>
        </p:txBody>
      </p:sp>
      <p:graphicFrame>
        <p:nvGraphicFramePr>
          <p:cNvPr id="385" name="Google Shape;385;p12"/>
          <p:cNvGraphicFramePr/>
          <p:nvPr/>
        </p:nvGraphicFramePr>
        <p:xfrm>
          <a:off x="6357458" y="1593262"/>
          <a:ext cx="3000000" cy="3000000"/>
        </p:xfrm>
        <a:graphic>
          <a:graphicData uri="http://schemas.openxmlformats.org/drawingml/2006/table">
            <a:tbl>
              <a:tblPr>
                <a:noFill/>
                <a:tableStyleId>{99C7E376-C9E3-4233-9849-22BA605A8451}</a:tableStyleId>
              </a:tblPr>
              <a:tblGrid>
                <a:gridCol w="468900"/>
                <a:gridCol w="852725"/>
                <a:gridCol w="893500"/>
                <a:gridCol w="3434800"/>
              </a:tblGrid>
              <a:tr h="335875">
                <a:tc>
                  <a:txBody>
                    <a:bodyPr/>
                    <a:lstStyle/>
                    <a:p>
                      <a:pPr indent="0" lvl="0" marL="0" marR="0" rtl="0" algn="ctr">
                        <a:lnSpc>
                          <a:spcPct val="100000"/>
                        </a:lnSpc>
                        <a:spcBef>
                          <a:spcPts val="0"/>
                        </a:spcBef>
                        <a:spcAft>
                          <a:spcPts val="0"/>
                        </a:spcAft>
                        <a:buClr>
                          <a:srgbClr val="000000"/>
                        </a:buClr>
                        <a:buSzPts val="800"/>
                        <a:buFont typeface="Arial"/>
                        <a:buNone/>
                      </a:pPr>
                      <a:r>
                        <a:rPr b="1" lang="en-US" sz="800" u="none" cap="none" strike="noStrike">
                          <a:latin typeface="Calibri"/>
                          <a:ea typeface="Calibri"/>
                          <a:cs typeface="Calibri"/>
                          <a:sym typeface="Calibri"/>
                        </a:rPr>
                        <a:t>Year</a:t>
                      </a:r>
                      <a:endParaRPr sz="800" u="none" cap="none" strike="noStrike">
                        <a:latin typeface="Calibri"/>
                        <a:ea typeface="Calibri"/>
                        <a:cs typeface="Calibri"/>
                        <a:sym typeface="Calibri"/>
                      </a:endParaRPr>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solidFill>
                      <a:srgbClr val="AEABAB"/>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US" sz="800" u="none" cap="none" strike="noStrike">
                          <a:latin typeface="Calibri"/>
                          <a:ea typeface="Calibri"/>
                          <a:cs typeface="Calibri"/>
                          <a:sym typeface="Calibri"/>
                        </a:rPr>
                        <a:t>Location</a:t>
                      </a:r>
                      <a:endParaRPr sz="800" u="none" cap="none" strike="noStrike">
                        <a:latin typeface="Calibri"/>
                        <a:ea typeface="Calibri"/>
                        <a:cs typeface="Calibri"/>
                        <a:sym typeface="Calibri"/>
                      </a:endParaRPr>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solidFill>
                      <a:srgbClr val="AEABAB"/>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US" sz="800" u="none" cap="none" strike="noStrike">
                          <a:latin typeface="Calibri"/>
                          <a:ea typeface="Calibri"/>
                          <a:cs typeface="Calibri"/>
                          <a:sym typeface="Calibri"/>
                        </a:rPr>
                        <a:t>Net Conference Cost</a:t>
                      </a:r>
                      <a:endParaRPr sz="800" u="none" cap="none" strike="noStrike">
                        <a:latin typeface="Calibri"/>
                        <a:ea typeface="Calibri"/>
                        <a:cs typeface="Calibri"/>
                        <a:sym typeface="Calibri"/>
                      </a:endParaRPr>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solidFill>
                      <a:srgbClr val="AEABAB"/>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US" sz="800" u="none" cap="none" strike="noStrike">
                          <a:latin typeface="Calibri"/>
                          <a:ea typeface="Calibri"/>
                          <a:cs typeface="Calibri"/>
                          <a:sym typeface="Calibri"/>
                        </a:rPr>
                        <a:t>Change</a:t>
                      </a:r>
                      <a:endParaRPr sz="800" u="none" cap="none" strike="noStrike">
                        <a:latin typeface="Calibri"/>
                        <a:ea typeface="Calibri"/>
                        <a:cs typeface="Calibri"/>
                        <a:sym typeface="Calibri"/>
                      </a:endParaRPr>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solidFill>
                      <a:srgbClr val="AEABAB"/>
                    </a:solidFill>
                  </a:tcPr>
                </a:tc>
              </a:tr>
              <a:tr h="1917600">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2015</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VB</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 </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Stepping Stones travel from VB to NY after conference.</a:t>
                      </a:r>
                      <a:endParaRPr sz="1400" u="none" cap="none" strike="noStrike"/>
                    </a:p>
                    <a:p>
                      <a:pPr indent="0" lvl="0" marL="0" marR="0" rtl="0" algn="l">
                        <a:lnSpc>
                          <a:spcPct val="100000"/>
                        </a:lnSpc>
                        <a:spcBef>
                          <a:spcPts val="0"/>
                        </a:spcBef>
                        <a:spcAft>
                          <a:spcPts val="0"/>
                        </a:spcAft>
                        <a:buClr>
                          <a:schemeClr val="dk1"/>
                        </a:buClr>
                        <a:buSzPts val="800"/>
                        <a:buFont typeface="Arial"/>
                        <a:buChar char="•"/>
                      </a:pPr>
                      <a:r>
                        <a:rPr lang="en-US" sz="800" u="none" cap="none" strike="noStrike">
                          <a:latin typeface="Calibri"/>
                          <a:ea typeface="Calibri"/>
                          <a:cs typeface="Calibri"/>
                          <a:sym typeface="Calibri"/>
                        </a:rPr>
                        <a:t>14 of 67 Delegates opted out of the Stepping Stones visit from Virginia Beach even though the cost was covered in the Equalized Expense.  </a:t>
                      </a:r>
                      <a:endParaRPr sz="1400" u="none" cap="none" strike="noStrike"/>
                    </a:p>
                    <a:p>
                      <a:pPr indent="0" lvl="0" marL="0" marR="0" rtl="0" algn="l">
                        <a:lnSpc>
                          <a:spcPct val="100000"/>
                        </a:lnSpc>
                        <a:spcBef>
                          <a:spcPts val="0"/>
                        </a:spcBef>
                        <a:spcAft>
                          <a:spcPts val="0"/>
                        </a:spcAft>
                        <a:buClr>
                          <a:schemeClr val="dk1"/>
                        </a:buClr>
                        <a:buSzPts val="800"/>
                        <a:buFont typeface="Arial"/>
                        <a:buChar char="•"/>
                      </a:pPr>
                      <a:r>
                        <a:rPr lang="en-US" sz="800" u="none" cap="none" strike="noStrike">
                          <a:latin typeface="Calibri"/>
                          <a:ea typeface="Calibri"/>
                          <a:cs typeface="Calibri"/>
                          <a:sym typeface="Calibri"/>
                        </a:rPr>
                        <a:t>In 2015, we still had a 5-day Conference.  </a:t>
                      </a:r>
                      <a:br>
                        <a:rPr lang="en-US" sz="800" u="none" cap="none" strike="noStrike">
                          <a:latin typeface="Calibri"/>
                          <a:ea typeface="Calibri"/>
                          <a:cs typeface="Calibri"/>
                          <a:sym typeface="Calibri"/>
                        </a:rPr>
                      </a:br>
                      <a:r>
                        <a:rPr lang="en-US" sz="1400" u="none" cap="none" strike="noStrike"/>
                        <a:t> </a:t>
                      </a:r>
                      <a:endParaRPr sz="1400" u="none" cap="none" strike="noStrike"/>
                    </a:p>
                    <a:p>
                      <a:pPr indent="0" lvl="0" marL="0" marR="0" rtl="0" algn="l">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Additional context would be helpful:</a:t>
                      </a:r>
                      <a:endParaRPr sz="1400" u="none" cap="none" strike="noStrike"/>
                    </a:p>
                    <a:p>
                      <a:pPr indent="0" lvl="0" marL="0" marR="0" rtl="0" algn="l">
                        <a:lnSpc>
                          <a:spcPct val="100000"/>
                        </a:lnSpc>
                        <a:spcBef>
                          <a:spcPts val="0"/>
                        </a:spcBef>
                        <a:spcAft>
                          <a:spcPts val="0"/>
                        </a:spcAft>
                        <a:buClr>
                          <a:schemeClr val="dk1"/>
                        </a:buClr>
                        <a:buSzPts val="800"/>
                        <a:buFont typeface="Arial"/>
                        <a:buChar char="•"/>
                      </a:pPr>
                      <a:r>
                        <a:rPr lang="en-US" sz="800" u="none" cap="none" strike="noStrike">
                          <a:latin typeface="Calibri"/>
                          <a:ea typeface="Calibri"/>
                          <a:cs typeface="Calibri"/>
                          <a:sym typeface="Calibri"/>
                        </a:rPr>
                        <a:t>What was the additional time commitment to add Stepping Stones to the WSC 5-day Conference?</a:t>
                      </a:r>
                      <a:endParaRPr sz="1400" u="none" cap="none" strike="noStrike"/>
                    </a:p>
                    <a:p>
                      <a:pPr indent="0" lvl="0" marL="0" marR="0" rtl="0" algn="l">
                        <a:lnSpc>
                          <a:spcPct val="100000"/>
                        </a:lnSpc>
                        <a:spcBef>
                          <a:spcPts val="0"/>
                        </a:spcBef>
                        <a:spcAft>
                          <a:spcPts val="0"/>
                        </a:spcAft>
                        <a:buClr>
                          <a:schemeClr val="dk1"/>
                        </a:buClr>
                        <a:buSzPts val="800"/>
                        <a:buFont typeface="Arial"/>
                        <a:buChar char="•"/>
                      </a:pPr>
                      <a:r>
                        <a:rPr lang="en-US" sz="800" u="none" cap="none" strike="noStrike">
                          <a:latin typeface="Calibri"/>
                          <a:ea typeface="Calibri"/>
                          <a:cs typeface="Calibri"/>
                          <a:sym typeface="Calibri"/>
                        </a:rPr>
                        <a:t>What were their reasons to opt out?</a:t>
                      </a:r>
                      <a:endParaRPr sz="1400" u="none" cap="none" strike="noStrike"/>
                    </a:p>
                    <a:p>
                      <a:pPr indent="0" lvl="0" marL="0" marR="0" rtl="0" algn="l">
                        <a:lnSpc>
                          <a:spcPct val="100000"/>
                        </a:lnSpc>
                        <a:spcBef>
                          <a:spcPts val="0"/>
                        </a:spcBef>
                        <a:spcAft>
                          <a:spcPts val="0"/>
                        </a:spcAft>
                        <a:buClr>
                          <a:schemeClr val="dk1"/>
                        </a:buClr>
                        <a:buSzPts val="800"/>
                        <a:buFont typeface="Arial"/>
                        <a:buChar char="•"/>
                      </a:pPr>
                      <a:r>
                        <a:rPr lang="en-US" sz="800" u="none" cap="none" strike="noStrike">
                          <a:latin typeface="Calibri"/>
                          <a:ea typeface="Calibri"/>
                          <a:cs typeface="Calibri"/>
                          <a:sym typeface="Calibri"/>
                        </a:rPr>
                        <a:t>How many Delegates have attended/opted out of all other Stepping Stones visits?</a:t>
                      </a:r>
                      <a:br>
                        <a:rPr lang="en-US" sz="800" u="none" cap="none" strike="noStrike">
                          <a:latin typeface="Calibri"/>
                          <a:ea typeface="Calibri"/>
                          <a:cs typeface="Calibri"/>
                          <a:sym typeface="Calibri"/>
                        </a:rPr>
                      </a:br>
                      <a:r>
                        <a:rPr lang="en-US" sz="1400" u="none" cap="none" strike="noStrike"/>
                        <a:t> </a:t>
                      </a:r>
                      <a:endParaRPr sz="1400" u="none" cap="none" strike="noStrike"/>
                    </a:p>
                    <a:p>
                      <a:pPr indent="0" lvl="0" marL="0" marR="0" rtl="0" algn="l">
                        <a:lnSpc>
                          <a:spcPct val="100000"/>
                        </a:lnSpc>
                        <a:spcBef>
                          <a:spcPts val="0"/>
                        </a:spcBef>
                        <a:spcAft>
                          <a:spcPts val="0"/>
                        </a:spcAft>
                        <a:buClr>
                          <a:srgbClr val="000000"/>
                        </a:buClr>
                        <a:buSzPts val="800"/>
                        <a:buFont typeface="Arial"/>
                        <a:buNone/>
                      </a:pPr>
                      <a:r>
                        <a:rPr i="1" lang="en-US" sz="800" u="none" cap="none" strike="noStrike">
                          <a:latin typeface="Calibri"/>
                          <a:ea typeface="Calibri"/>
                          <a:cs typeface="Calibri"/>
                          <a:sym typeface="Calibri"/>
                        </a:rPr>
                        <a:t>&lt;&lt; no historical financial data to compare &gt;&gt;</a:t>
                      </a:r>
                      <a:endParaRPr sz="800" u="none" cap="none" strike="noStrike">
                        <a:latin typeface="Calibri"/>
                        <a:ea typeface="Calibri"/>
                        <a:cs typeface="Calibri"/>
                        <a:sym typeface="Calibri"/>
                      </a:endParaRPr>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r>
              <a:tr h="207000">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2016</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 </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 </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 </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r>
              <a:tr h="207000">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2017</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 </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 </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 </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r>
              <a:tr h="207000">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2018</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NY</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$98,962</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i="1" lang="en-US" sz="800" u="none" cap="none" strike="noStrike">
                          <a:latin typeface="Calibri"/>
                          <a:ea typeface="Calibri"/>
                          <a:cs typeface="Calibri"/>
                          <a:sym typeface="Calibri"/>
                        </a:rPr>
                        <a:t>&lt;&lt; no historical financial data to compare &gt;&gt;</a:t>
                      </a:r>
                      <a:endParaRPr sz="800" u="none" cap="none" strike="noStrike">
                        <a:latin typeface="Calibri"/>
                        <a:ea typeface="Calibri"/>
                        <a:cs typeface="Calibri"/>
                        <a:sym typeface="Calibri"/>
                      </a:endParaRPr>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r>
              <a:tr h="464750">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2019</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VB</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$75,214</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Added translation/interpretation.</a:t>
                      </a:r>
                      <a:endParaRPr sz="1400" u="none" cap="none" strike="noStrike"/>
                    </a:p>
                    <a:p>
                      <a:pPr indent="0" lvl="0" marL="0" marR="0" rtl="0" algn="l">
                        <a:lnSpc>
                          <a:spcPct val="100000"/>
                        </a:lnSpc>
                        <a:spcBef>
                          <a:spcPts val="0"/>
                        </a:spcBef>
                        <a:spcAft>
                          <a:spcPts val="0"/>
                        </a:spcAft>
                        <a:buClr>
                          <a:schemeClr val="dk1"/>
                        </a:buClr>
                        <a:buSzPts val="800"/>
                        <a:buFont typeface="Arial"/>
                        <a:buChar char="•"/>
                      </a:pPr>
                      <a:r>
                        <a:rPr lang="en-US" sz="800" u="none" cap="none" strike="noStrike">
                          <a:latin typeface="Calibri"/>
                          <a:ea typeface="Calibri"/>
                          <a:cs typeface="Calibri"/>
                          <a:sym typeface="Calibri"/>
                        </a:rPr>
                        <a:t>Was translation/interpretation included in the Equalized Expense or was that paid by WSO out of the General Fund?</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r>
              <a:tr h="207000">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2020</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 </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 </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 </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r>
              <a:tr h="207000">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2021</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Virtual</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 </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Virtual conference due to pandemic</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r>
              <a:tr h="851400">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2022</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NY</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$110,708</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~$12k more than 2018.  </a:t>
                      </a:r>
                      <a:endParaRPr sz="1400" u="none" cap="none" strike="noStrike"/>
                    </a:p>
                    <a:p>
                      <a:pPr indent="0" lvl="0" marL="0" marR="0" rtl="0" algn="l">
                        <a:lnSpc>
                          <a:spcPct val="100000"/>
                        </a:lnSpc>
                        <a:spcBef>
                          <a:spcPts val="0"/>
                        </a:spcBef>
                        <a:spcAft>
                          <a:spcPts val="0"/>
                        </a:spcAft>
                        <a:buClr>
                          <a:schemeClr val="dk1"/>
                        </a:buClr>
                        <a:buSzPts val="800"/>
                        <a:buFont typeface="Arial"/>
                        <a:buChar char="•"/>
                      </a:pPr>
                      <a:r>
                        <a:rPr lang="en-US" sz="800" u="none" cap="none" strike="noStrike">
                          <a:latin typeface="Calibri"/>
                          <a:ea typeface="Calibri"/>
                          <a:cs typeface="Calibri"/>
                          <a:sym typeface="Calibri"/>
                        </a:rPr>
                        <a:t>What were the line items contributing to the increase over 2018? </a:t>
                      </a:r>
                      <a:endParaRPr sz="1400" u="none" cap="none" strike="noStrike"/>
                    </a:p>
                    <a:p>
                      <a:pPr indent="-285750" lvl="1" marL="742950" marR="0" rtl="0" algn="l">
                        <a:lnSpc>
                          <a:spcPct val="100000"/>
                        </a:lnSpc>
                        <a:spcBef>
                          <a:spcPts val="0"/>
                        </a:spcBef>
                        <a:spcAft>
                          <a:spcPts val="0"/>
                        </a:spcAft>
                        <a:buClr>
                          <a:schemeClr val="dk1"/>
                        </a:buClr>
                        <a:buSzPts val="800"/>
                        <a:buFont typeface="Courier New"/>
                        <a:buChar char="o"/>
                      </a:pPr>
                      <a:r>
                        <a:rPr lang="en-US" sz="800" u="none" cap="none" strike="noStrike">
                          <a:latin typeface="Calibri"/>
                          <a:ea typeface="Calibri"/>
                          <a:cs typeface="Calibri"/>
                          <a:sym typeface="Calibri"/>
                        </a:rPr>
                        <a:t>What was the impact on travel cost of COVID where all travel expense increased?  </a:t>
                      </a:r>
                      <a:endParaRPr sz="1400" u="none" cap="none" strike="noStrike"/>
                    </a:p>
                    <a:p>
                      <a:pPr indent="-285750" lvl="1" marL="742950" marR="0" rtl="0" algn="l">
                        <a:lnSpc>
                          <a:spcPct val="100000"/>
                        </a:lnSpc>
                        <a:spcBef>
                          <a:spcPts val="0"/>
                        </a:spcBef>
                        <a:spcAft>
                          <a:spcPts val="0"/>
                        </a:spcAft>
                        <a:buClr>
                          <a:schemeClr val="dk1"/>
                        </a:buClr>
                        <a:buSzPts val="800"/>
                        <a:buFont typeface="Courier New"/>
                        <a:buChar char="o"/>
                      </a:pPr>
                      <a:r>
                        <a:rPr lang="en-US" sz="800" u="none" cap="none" strike="noStrike">
                          <a:latin typeface="Calibri"/>
                          <a:ea typeface="Calibri"/>
                          <a:cs typeface="Calibri"/>
                          <a:sym typeface="Calibri"/>
                        </a:rPr>
                        <a:t>How much expense was added by translation?</a:t>
                      </a:r>
                      <a:endParaRPr sz="1400" u="none" cap="none" strike="noStrike"/>
                    </a:p>
                    <a:p>
                      <a:pPr indent="-285750" lvl="1" marL="742950" marR="0" rtl="0" algn="l">
                        <a:lnSpc>
                          <a:spcPct val="100000"/>
                        </a:lnSpc>
                        <a:spcBef>
                          <a:spcPts val="0"/>
                        </a:spcBef>
                        <a:spcAft>
                          <a:spcPts val="0"/>
                        </a:spcAft>
                        <a:buClr>
                          <a:schemeClr val="dk1"/>
                        </a:buClr>
                        <a:buSzPts val="800"/>
                        <a:buFont typeface="Courier New"/>
                        <a:buChar char="o"/>
                      </a:pPr>
                      <a:r>
                        <a:rPr lang="en-US" sz="800" u="none" cap="none" strike="noStrike">
                          <a:latin typeface="Calibri"/>
                          <a:ea typeface="Calibri"/>
                          <a:cs typeface="Calibri"/>
                          <a:sym typeface="Calibri"/>
                        </a:rPr>
                        <a:t>Other changes?</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r>
              <a:tr h="207000">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2023</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VB</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$45,333</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Reduced from 5-day to 4-day conference</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r>
              <a:tr h="207000">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2024</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 </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 </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US" sz="800" u="none" cap="none" strike="noStrike">
                          <a:latin typeface="Calibri"/>
                          <a:ea typeface="Calibri"/>
                          <a:cs typeface="Calibri"/>
                          <a:sym typeface="Calibri"/>
                        </a:rPr>
                        <a:t> </a:t>
                      </a:r>
                      <a:endParaRPr sz="1400" u="none" cap="none" strike="noStrike"/>
                    </a:p>
                  </a:txBody>
                  <a:tcPr marT="39050" marB="39050" marR="39050" marL="39050">
                    <a:lnL cap="flat" cmpd="sng" w="12700">
                      <a:solidFill>
                        <a:srgbClr val="A3A3A3"/>
                      </a:solidFill>
                      <a:prstDash val="solid"/>
                      <a:round/>
                      <a:headEnd len="sm" w="sm" type="none"/>
                      <a:tailEnd len="sm" w="sm" type="none"/>
                    </a:lnL>
                    <a:lnR cap="flat" cmpd="sng" w="12700">
                      <a:solidFill>
                        <a:srgbClr val="A3A3A3"/>
                      </a:solidFill>
                      <a:prstDash val="solid"/>
                      <a:round/>
                      <a:headEnd len="sm" w="sm" type="none"/>
                      <a:tailEnd len="sm" w="sm" type="none"/>
                    </a:lnR>
                    <a:lnT cap="flat" cmpd="sng" w="12700">
                      <a:solidFill>
                        <a:srgbClr val="A3A3A3"/>
                      </a:solidFill>
                      <a:prstDash val="solid"/>
                      <a:round/>
                      <a:headEnd len="sm" w="sm" type="none"/>
                      <a:tailEnd len="sm" w="sm" type="none"/>
                    </a:lnT>
                    <a:lnB cap="flat" cmpd="sng" w="12700">
                      <a:solidFill>
                        <a:srgbClr val="A3A3A3"/>
                      </a:solidFill>
                      <a:prstDash val="solid"/>
                      <a:round/>
                      <a:headEnd len="sm" w="sm" type="none"/>
                      <a:tailEnd len="sm" w="sm" type="none"/>
                    </a:lnB>
                  </a:tcPr>
                </a:tc>
              </a:tr>
            </a:tbl>
          </a:graphicData>
        </a:graphic>
      </p:graphicFrame>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13"/>
          <p:cNvSpPr txBox="1"/>
          <p:nvPr>
            <p:ph type="title"/>
          </p:nvPr>
        </p:nvSpPr>
        <p:spPr>
          <a:xfrm>
            <a:off x="363416" y="246186"/>
            <a:ext cx="11465168" cy="1037492"/>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3200"/>
              <a:buFont typeface="Calibri"/>
              <a:buNone/>
            </a:pPr>
            <a:r>
              <a:rPr lang="en-US"/>
              <a:t>LETTERS AND NOTES SENT TO THE BOARD AND WSC STEPPING STONES – AFG CONNECTS LETTER #2 CONT’D</a:t>
            </a:r>
            <a:endParaRPr/>
          </a:p>
        </p:txBody>
      </p:sp>
      <p:sp>
        <p:nvSpPr>
          <p:cNvPr id="391" name="Google Shape;391;p13"/>
          <p:cNvSpPr txBox="1"/>
          <p:nvPr>
            <p:ph idx="12" type="sldNum"/>
          </p:nvPr>
        </p:nvSpPr>
        <p:spPr>
          <a:xfrm>
            <a:off x="9085384" y="6463207"/>
            <a:ext cx="2743200" cy="24938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392" name="Google Shape;392;p13"/>
          <p:cNvSpPr txBox="1"/>
          <p:nvPr>
            <p:ph idx="1" type="body"/>
          </p:nvPr>
        </p:nvSpPr>
        <p:spPr>
          <a:xfrm>
            <a:off x="6195227" y="1584532"/>
            <a:ext cx="5780313" cy="483352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SzPts val="1100"/>
              <a:buNone/>
            </a:pPr>
            <a:r>
              <a:rPr lang="en-US" sz="1100">
                <a:latin typeface="Calibri"/>
                <a:ea typeface="Calibri"/>
                <a:cs typeface="Calibri"/>
                <a:sym typeface="Calibri"/>
              </a:rPr>
              <a:t>Finally, in the sentence, "The Board of Trustees has the </a:t>
            </a:r>
            <a:r>
              <a:rPr b="1" i="1" lang="en-US" sz="1100" u="sng">
                <a:latin typeface="Calibri"/>
                <a:ea typeface="Calibri"/>
                <a:cs typeface="Calibri"/>
                <a:sym typeface="Calibri"/>
              </a:rPr>
              <a:t>right</a:t>
            </a:r>
            <a:r>
              <a:rPr lang="en-US" sz="1100">
                <a:latin typeface="Calibri"/>
                <a:ea typeface="Calibri"/>
                <a:cs typeface="Calibri"/>
                <a:sym typeface="Calibri"/>
              </a:rPr>
              <a:t> . . . "</a:t>
            </a:r>
            <a:endParaRPr/>
          </a:p>
          <a:p>
            <a:pPr indent="-228600" lvl="0" marL="228600" rtl="0" algn="l">
              <a:lnSpc>
                <a:spcPct val="90000"/>
              </a:lnSpc>
              <a:spcBef>
                <a:spcPts val="0"/>
              </a:spcBef>
              <a:spcAft>
                <a:spcPts val="0"/>
              </a:spcAft>
              <a:buSzPts val="1100"/>
              <a:buFont typeface="Calibri"/>
              <a:buAutoNum type="alphaLcPeriod"/>
            </a:pPr>
            <a:r>
              <a:rPr b="0" i="0" lang="en-US" sz="1100">
                <a:latin typeface="Calibri"/>
                <a:ea typeface="Calibri"/>
                <a:cs typeface="Calibri"/>
                <a:sym typeface="Calibri"/>
              </a:rPr>
              <a:t>Use of the word "right" is troubling.  The Board of Trustees has the </a:t>
            </a:r>
            <a:r>
              <a:rPr b="1" i="1" lang="en-US" sz="1100" u="sng">
                <a:latin typeface="Calibri"/>
                <a:ea typeface="Calibri"/>
                <a:cs typeface="Calibri"/>
                <a:sym typeface="Calibri"/>
              </a:rPr>
              <a:t>delegated authority</a:t>
            </a:r>
            <a:r>
              <a:rPr b="0" i="0" lang="en-US" sz="1100">
                <a:latin typeface="Calibri"/>
                <a:ea typeface="Calibri"/>
                <a:cs typeface="Calibri"/>
                <a:sym typeface="Calibri"/>
              </a:rPr>
              <a:t> of the Conference as provided in the Concepts.  </a:t>
            </a:r>
            <a:endParaRPr/>
          </a:p>
          <a:p>
            <a:pPr indent="-228600" lvl="0" marL="228600" rtl="0" algn="l">
              <a:lnSpc>
                <a:spcPct val="90000"/>
              </a:lnSpc>
              <a:spcBef>
                <a:spcPts val="0"/>
              </a:spcBef>
              <a:spcAft>
                <a:spcPts val="0"/>
              </a:spcAft>
              <a:buSzPts val="1100"/>
              <a:buFont typeface="Calibri"/>
              <a:buAutoNum type="alphaLcPeriod"/>
            </a:pPr>
            <a:r>
              <a:rPr b="0" i="0" lang="en-US" sz="1100">
                <a:latin typeface="Calibri"/>
                <a:ea typeface="Calibri"/>
                <a:cs typeface="Calibri"/>
                <a:sym typeface="Calibri"/>
              </a:rPr>
              <a:t>I am still challenged to understand how the BoT balances their responsibilities as delegated in the Concepts with the limits of the Charter?</a:t>
            </a:r>
            <a:endParaRPr/>
          </a:p>
          <a:p>
            <a:pPr indent="-285750" lvl="1" marL="742950" rtl="0" algn="l">
              <a:lnSpc>
                <a:spcPct val="90000"/>
              </a:lnSpc>
              <a:spcBef>
                <a:spcPts val="0"/>
              </a:spcBef>
              <a:spcAft>
                <a:spcPts val="0"/>
              </a:spcAft>
              <a:buSzPts val="1100"/>
              <a:buFont typeface="Calibri"/>
              <a:buAutoNum type="romanLcPeriod"/>
            </a:pPr>
            <a:r>
              <a:rPr b="0" i="0" lang="en-US" sz="1100">
                <a:latin typeface="Calibri"/>
                <a:ea typeface="Calibri"/>
                <a:cs typeface="Calibri"/>
                <a:sym typeface="Calibri"/>
              </a:rPr>
              <a:t>Concept Seven notes that the Trustees have legal rights while the rights of the Conference are traditional.  This is not a legal matter save the logistics contracts (which the Delegates cannot sign anyway), so the Stepping Stones visit would be traditional, which guides us to our Charter.  </a:t>
            </a:r>
            <a:endParaRPr/>
          </a:p>
          <a:p>
            <a:pPr indent="-285750" lvl="1" marL="742950" rtl="0" algn="l">
              <a:lnSpc>
                <a:spcPct val="90000"/>
              </a:lnSpc>
              <a:spcBef>
                <a:spcPts val="0"/>
              </a:spcBef>
              <a:spcAft>
                <a:spcPts val="0"/>
              </a:spcAft>
              <a:buSzPts val="1100"/>
              <a:buFont typeface="Calibri"/>
              <a:buAutoNum type="romanLcPeriod"/>
            </a:pPr>
            <a:r>
              <a:rPr b="0" i="0" lang="en-US" sz="1100">
                <a:latin typeface="Calibri"/>
                <a:ea typeface="Calibri"/>
                <a:cs typeface="Calibri"/>
                <a:sym typeface="Calibri"/>
              </a:rPr>
              <a:t>Charter 3a says that "The Conference acts for Al-Anon in the perpetuation and guidance of its WSO services."</a:t>
            </a:r>
            <a:endParaRPr/>
          </a:p>
          <a:p>
            <a:pPr indent="-285750" lvl="1" marL="742950" rtl="0" algn="l">
              <a:lnSpc>
                <a:spcPct val="90000"/>
              </a:lnSpc>
              <a:spcBef>
                <a:spcPts val="0"/>
              </a:spcBef>
              <a:spcAft>
                <a:spcPts val="0"/>
              </a:spcAft>
              <a:buSzPts val="1100"/>
              <a:buFont typeface="Calibri"/>
              <a:buAutoNum type="romanLcPeriod"/>
            </a:pPr>
            <a:r>
              <a:rPr b="0" i="0" lang="en-US" sz="1100">
                <a:latin typeface="Calibri"/>
                <a:ea typeface="Calibri"/>
                <a:cs typeface="Calibri"/>
                <a:sym typeface="Calibri"/>
              </a:rPr>
              <a:t>Charter 4a "Two-thirds vote of Conference members in attendance is binding upon trustees and any related corporate service."</a:t>
            </a:r>
            <a:endParaRPr/>
          </a:p>
          <a:p>
            <a:pPr indent="0" lvl="0" marL="0" marR="0" rtl="0" algn="l">
              <a:lnSpc>
                <a:spcPct val="90000"/>
              </a:lnSpc>
              <a:spcBef>
                <a:spcPts val="0"/>
              </a:spcBef>
              <a:spcAft>
                <a:spcPts val="0"/>
              </a:spcAft>
              <a:buSzPts val="1100"/>
              <a:buNone/>
            </a:pPr>
            <a:r>
              <a:rPr lang="en-US" sz="1100">
                <a:latin typeface="Calibri"/>
                <a:ea typeface="Calibri"/>
                <a:cs typeface="Calibri"/>
                <a:sym typeface="Calibri"/>
              </a:rPr>
              <a:t> </a:t>
            </a:r>
            <a:endParaRPr/>
          </a:p>
          <a:p>
            <a:pPr indent="0" lvl="0" marL="0" marR="0" rtl="0" algn="l">
              <a:lnSpc>
                <a:spcPct val="90000"/>
              </a:lnSpc>
              <a:spcBef>
                <a:spcPts val="0"/>
              </a:spcBef>
              <a:spcAft>
                <a:spcPts val="0"/>
              </a:spcAft>
              <a:buSzPts val="1100"/>
              <a:buNone/>
            </a:pPr>
            <a:r>
              <a:rPr lang="en-US" sz="1100">
                <a:latin typeface="Calibri"/>
                <a:ea typeface="Calibri"/>
                <a:cs typeface="Calibri"/>
                <a:sym typeface="Calibri"/>
              </a:rPr>
              <a:t>In Summary, my concern is that we don't have enough context in the information provided to have a meaningful conversation about Stepping Stones in 2025.    We have requested the KBDM that went into making the decision for the trial.  I would like to again request that we hold off on commencing the trial in 2025 until we have the data to have a generative conversation and can make an informed decision.</a:t>
            </a:r>
            <a:endParaRPr/>
          </a:p>
          <a:p>
            <a:pPr indent="0" lvl="0" marL="0" marR="0" rtl="0" algn="l">
              <a:lnSpc>
                <a:spcPct val="90000"/>
              </a:lnSpc>
              <a:spcBef>
                <a:spcPts val="0"/>
              </a:spcBef>
              <a:spcAft>
                <a:spcPts val="0"/>
              </a:spcAft>
              <a:buSzPts val="1100"/>
              <a:buNone/>
            </a:pPr>
            <a:r>
              <a:t/>
            </a:r>
            <a:endParaRPr sz="1100">
              <a:latin typeface="Calibri"/>
              <a:ea typeface="Calibri"/>
              <a:cs typeface="Calibri"/>
              <a:sym typeface="Calibri"/>
            </a:endParaRPr>
          </a:p>
          <a:p>
            <a:pPr indent="0" lvl="0" marL="0" rtl="0" algn="l">
              <a:lnSpc>
                <a:spcPct val="90000"/>
              </a:lnSpc>
              <a:spcBef>
                <a:spcPts val="0"/>
              </a:spcBef>
              <a:spcAft>
                <a:spcPts val="0"/>
              </a:spcAft>
              <a:buSzPts val="1100"/>
              <a:buNone/>
            </a:pPr>
            <a:r>
              <a:rPr lang="en-US" sz="1100">
                <a:latin typeface="Arial"/>
                <a:ea typeface="Arial"/>
                <a:cs typeface="Arial"/>
                <a:sym typeface="Arial"/>
              </a:rPr>
              <a:t>Kari Oliver</a:t>
            </a:r>
            <a:endParaRPr/>
          </a:p>
          <a:p>
            <a:pPr indent="0" lvl="0" marL="0" rtl="0" algn="l">
              <a:lnSpc>
                <a:spcPct val="90000"/>
              </a:lnSpc>
              <a:spcBef>
                <a:spcPts val="0"/>
              </a:spcBef>
              <a:spcAft>
                <a:spcPts val="0"/>
              </a:spcAft>
              <a:buSzPts val="1100"/>
              <a:buNone/>
            </a:pPr>
            <a:r>
              <a:rPr lang="en-US" sz="1100">
                <a:latin typeface="Arial"/>
                <a:ea typeface="Arial"/>
                <a:cs typeface="Arial"/>
                <a:sym typeface="Arial"/>
              </a:rPr>
              <a:t>Panel 62, Colorado Area</a:t>
            </a:r>
            <a:endParaRPr/>
          </a:p>
          <a:p>
            <a:pPr indent="0" lvl="0" marL="0" marR="0" rtl="0" algn="l">
              <a:lnSpc>
                <a:spcPct val="90000"/>
              </a:lnSpc>
              <a:spcBef>
                <a:spcPts val="0"/>
              </a:spcBef>
              <a:spcAft>
                <a:spcPts val="0"/>
              </a:spcAft>
              <a:buSzPts val="1100"/>
              <a:buNone/>
            </a:pPr>
            <a:r>
              <a:t/>
            </a:r>
            <a:endParaRPr sz="1100">
              <a:latin typeface="Calibri"/>
              <a:ea typeface="Calibri"/>
              <a:cs typeface="Calibri"/>
              <a:sym typeface="Calibri"/>
            </a:endParaRPr>
          </a:p>
          <a:p>
            <a:pPr indent="0" lvl="0" marL="0" rtl="0" algn="l">
              <a:lnSpc>
                <a:spcPct val="90000"/>
              </a:lnSpc>
              <a:spcBef>
                <a:spcPts val="1000"/>
              </a:spcBef>
              <a:spcAft>
                <a:spcPts val="0"/>
              </a:spcAft>
              <a:buSzPts val="1100"/>
              <a:buNone/>
            </a:pPr>
            <a:r>
              <a:t/>
            </a:r>
            <a:endParaRPr sz="1100"/>
          </a:p>
        </p:txBody>
      </p:sp>
      <p:sp>
        <p:nvSpPr>
          <p:cNvPr id="393" name="Google Shape;393;p13"/>
          <p:cNvSpPr txBox="1"/>
          <p:nvPr/>
        </p:nvSpPr>
        <p:spPr>
          <a:xfrm>
            <a:off x="3435402" y="1584532"/>
            <a:ext cx="5780313" cy="483352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394" name="Google Shape;394;p13"/>
          <p:cNvSpPr txBox="1"/>
          <p:nvPr/>
        </p:nvSpPr>
        <p:spPr>
          <a:xfrm>
            <a:off x="235331" y="1584532"/>
            <a:ext cx="5780313" cy="483352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395" name="Google Shape;395;p13"/>
          <p:cNvSpPr txBox="1"/>
          <p:nvPr/>
        </p:nvSpPr>
        <p:spPr>
          <a:xfrm>
            <a:off x="325122" y="1584532"/>
            <a:ext cx="5780313" cy="483352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1100"/>
              <a:buFont typeface="Arial"/>
              <a:buNone/>
            </a:pPr>
            <a:r>
              <a:rPr b="0" i="0" lang="en-US" sz="1100" u="none" cap="none" strike="noStrike">
                <a:solidFill>
                  <a:schemeClr val="dk1"/>
                </a:solidFill>
                <a:latin typeface="Calibri"/>
                <a:ea typeface="Calibri"/>
                <a:cs typeface="Calibri"/>
                <a:sym typeface="Calibri"/>
              </a:rPr>
              <a:t>With respect to the four questions for discussion at WSC:</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0"/>
              </a:spcBef>
              <a:spcAft>
                <a:spcPts val="0"/>
              </a:spcAft>
              <a:buClr>
                <a:schemeClr val="accent1"/>
              </a:buClr>
              <a:buSzPts val="1100"/>
              <a:buFont typeface="Calibri"/>
              <a:buAutoNum type="alphaLcPeriod"/>
            </a:pPr>
            <a:r>
              <a:rPr b="0" i="0" lang="en-US" sz="1100" u="none" cap="none" strike="noStrike">
                <a:solidFill>
                  <a:schemeClr val="dk1"/>
                </a:solidFill>
                <a:highlight>
                  <a:srgbClr val="FFFF00"/>
                </a:highlight>
                <a:latin typeface="Calibri"/>
                <a:ea typeface="Calibri"/>
                <a:cs typeface="Calibri"/>
                <a:sym typeface="Calibri"/>
              </a:rPr>
              <a:t>I don't have enough context to take these questions directly to the Colorado Area.  They will quickly identify the missing context of the data provided.  However, at the 2023 November Budget Assembly, Colorado has voted to reduce the 2024 WSC contribution from the Full cost to the Equalized Expense to ensure that the Ample Reserve in 2025 is sufficient to be able to send the Delegate to Stepping Stones.  Of note, Colorado Area also has a Guideline to send Ample Reserve surplus to WSO after fiscal year end. </a:t>
            </a:r>
            <a:r>
              <a:rPr b="0" i="0" lang="en-US" sz="11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0"/>
              </a:spcBef>
              <a:spcAft>
                <a:spcPts val="0"/>
              </a:spcAft>
              <a:buClr>
                <a:schemeClr val="accent1"/>
              </a:buClr>
              <a:buSzPts val="1100"/>
              <a:buFont typeface="Calibri"/>
              <a:buAutoNum type="alphaLcPeriod"/>
            </a:pPr>
            <a:r>
              <a:rPr b="0" i="0" lang="en-US" sz="1100" u="none" cap="none" strike="noStrike">
                <a:solidFill>
                  <a:schemeClr val="dk1"/>
                </a:solidFill>
                <a:latin typeface="Calibri"/>
                <a:ea typeface="Calibri"/>
                <a:cs typeface="Calibri"/>
                <a:sym typeface="Calibri"/>
              </a:rPr>
              <a:t>What are the most important elements of the visit to maintain?</a:t>
            </a:r>
            <a:endParaRPr b="0" i="0" sz="1400" u="none" cap="none" strike="noStrike">
              <a:solidFill>
                <a:srgbClr val="000000"/>
              </a:solidFill>
              <a:latin typeface="Arial"/>
              <a:ea typeface="Arial"/>
              <a:cs typeface="Arial"/>
              <a:sym typeface="Arial"/>
            </a:endParaRPr>
          </a:p>
          <a:p>
            <a:pPr indent="-285750" lvl="1" marL="742950" marR="0" rtl="0" algn="l">
              <a:lnSpc>
                <a:spcPct val="90000"/>
              </a:lnSpc>
              <a:spcBef>
                <a:spcPts val="0"/>
              </a:spcBef>
              <a:spcAft>
                <a:spcPts val="0"/>
              </a:spcAft>
              <a:buClr>
                <a:schemeClr val="accent1"/>
              </a:buClr>
              <a:buSzPts val="1100"/>
              <a:buFont typeface="Arial"/>
              <a:buChar char="•"/>
            </a:pPr>
            <a:r>
              <a:rPr b="0" i="0" lang="en-US" sz="1100" u="none" cap="none" strike="noStrike">
                <a:solidFill>
                  <a:schemeClr val="dk1"/>
                </a:solidFill>
                <a:latin typeface="Calibri"/>
                <a:ea typeface="Calibri"/>
                <a:cs typeface="Calibri"/>
                <a:sym typeface="Calibri"/>
              </a:rPr>
              <a:t>Said differently, what is unimportant and can be taken out?</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0"/>
              </a:spcBef>
              <a:spcAft>
                <a:spcPts val="0"/>
              </a:spcAft>
              <a:buClr>
                <a:schemeClr val="accent1"/>
              </a:buClr>
              <a:buSzPts val="1100"/>
              <a:buFont typeface="Calibri"/>
              <a:buAutoNum type="alphaLcPeriod"/>
            </a:pPr>
            <a:r>
              <a:rPr b="0" i="0" lang="en-US" sz="1100" u="none" cap="none" strike="noStrike">
                <a:solidFill>
                  <a:schemeClr val="dk1"/>
                </a:solidFill>
                <a:latin typeface="Calibri"/>
                <a:ea typeface="Calibri"/>
                <a:cs typeface="Calibri"/>
                <a:sym typeface="Calibri"/>
              </a:rPr>
              <a:t>How might it be best to cover the additional cost of Stepping Stones and a New York Visit?</a:t>
            </a:r>
            <a:endParaRPr b="0" i="0" sz="1400" u="none" cap="none" strike="noStrike">
              <a:solidFill>
                <a:srgbClr val="000000"/>
              </a:solidFill>
              <a:latin typeface="Arial"/>
              <a:ea typeface="Arial"/>
              <a:cs typeface="Arial"/>
              <a:sym typeface="Arial"/>
            </a:endParaRPr>
          </a:p>
          <a:p>
            <a:pPr indent="-285750" lvl="1" marL="742950" marR="0" rtl="0" algn="l">
              <a:lnSpc>
                <a:spcPct val="90000"/>
              </a:lnSpc>
              <a:spcBef>
                <a:spcPts val="0"/>
              </a:spcBef>
              <a:spcAft>
                <a:spcPts val="0"/>
              </a:spcAft>
              <a:buClr>
                <a:schemeClr val="accent1"/>
              </a:buClr>
              <a:buSzPts val="1100"/>
              <a:buFont typeface="Arial"/>
              <a:buChar char="•"/>
            </a:pPr>
            <a:r>
              <a:rPr b="0" i="0" lang="en-US" sz="1100" u="none" cap="none" strike="noStrike">
                <a:solidFill>
                  <a:schemeClr val="dk1"/>
                </a:solidFill>
                <a:latin typeface="Calibri"/>
                <a:ea typeface="Calibri"/>
                <a:cs typeface="Calibri"/>
                <a:sym typeface="Calibri"/>
              </a:rPr>
              <a:t>How has the spiritual principle of Abundance been included in the funding conversation?</a:t>
            </a:r>
            <a:endParaRPr b="0" i="0" sz="1400" u="none" cap="none" strike="noStrike">
              <a:solidFill>
                <a:srgbClr val="000000"/>
              </a:solidFill>
              <a:latin typeface="Arial"/>
              <a:ea typeface="Arial"/>
              <a:cs typeface="Arial"/>
              <a:sym typeface="Arial"/>
            </a:endParaRPr>
          </a:p>
          <a:p>
            <a:pPr indent="-285750" lvl="1" marL="742950" marR="0" rtl="0" algn="l">
              <a:lnSpc>
                <a:spcPct val="90000"/>
              </a:lnSpc>
              <a:spcBef>
                <a:spcPts val="0"/>
              </a:spcBef>
              <a:spcAft>
                <a:spcPts val="0"/>
              </a:spcAft>
              <a:buClr>
                <a:schemeClr val="accent1"/>
              </a:buClr>
              <a:buSzPts val="1100"/>
              <a:buFont typeface="Arial"/>
              <a:buChar char="•"/>
            </a:pPr>
            <a:r>
              <a:rPr b="0" i="0" lang="en-US" sz="1100" u="none" cap="none" strike="noStrike">
                <a:solidFill>
                  <a:schemeClr val="dk1"/>
                </a:solidFill>
                <a:latin typeface="Calibri"/>
                <a:ea typeface="Calibri"/>
                <a:cs typeface="Calibri"/>
                <a:sym typeface="Calibri"/>
              </a:rPr>
              <a:t>No one has asked the WSC if we want to incur the additional expense for Stepping Stones, a decision was made to make a trial change without a vote.</a:t>
            </a:r>
            <a:endParaRPr b="0" i="0" sz="1400" u="none" cap="none" strike="noStrike">
              <a:solidFill>
                <a:srgbClr val="000000"/>
              </a:solidFill>
              <a:latin typeface="Arial"/>
              <a:ea typeface="Arial"/>
              <a:cs typeface="Arial"/>
              <a:sym typeface="Arial"/>
            </a:endParaRPr>
          </a:p>
          <a:p>
            <a:pPr indent="-285750" lvl="1" marL="742950" marR="0" rtl="0" algn="l">
              <a:lnSpc>
                <a:spcPct val="90000"/>
              </a:lnSpc>
              <a:spcBef>
                <a:spcPts val="0"/>
              </a:spcBef>
              <a:spcAft>
                <a:spcPts val="0"/>
              </a:spcAft>
              <a:buClr>
                <a:schemeClr val="accent1"/>
              </a:buClr>
              <a:buSzPts val="1100"/>
              <a:buFont typeface="Arial"/>
              <a:buChar char="•"/>
            </a:pPr>
            <a:r>
              <a:rPr b="0" i="0" lang="en-US" sz="1100" u="none" cap="none" strike="noStrike">
                <a:solidFill>
                  <a:schemeClr val="dk1"/>
                </a:solidFill>
                <a:latin typeface="Calibri"/>
                <a:ea typeface="Calibri"/>
                <a:cs typeface="Calibri"/>
                <a:sym typeface="Calibri"/>
              </a:rPr>
              <a:t>For 2024 in Colorado,  even after the Finance Committee and AWSC voted to keep the budget at a modest deficit (as is traditional in Colorado) the Assembly membership insisted that we increase budgeted funds for service reimbursement amounting to the largest budget deficit to date.  </a:t>
            </a:r>
            <a:endParaRPr b="0" i="0" sz="1400" u="none" cap="none" strike="noStrike">
              <a:solidFill>
                <a:srgbClr val="000000"/>
              </a:solidFill>
              <a:latin typeface="Arial"/>
              <a:ea typeface="Arial"/>
              <a:cs typeface="Arial"/>
              <a:sym typeface="Arial"/>
            </a:endParaRPr>
          </a:p>
          <a:p>
            <a:pPr indent="-285750" lvl="1" marL="742950" marR="0" rtl="0" algn="l">
              <a:lnSpc>
                <a:spcPct val="90000"/>
              </a:lnSpc>
              <a:spcBef>
                <a:spcPts val="0"/>
              </a:spcBef>
              <a:spcAft>
                <a:spcPts val="0"/>
              </a:spcAft>
              <a:buClr>
                <a:schemeClr val="accent1"/>
              </a:buClr>
              <a:buSzPts val="1100"/>
              <a:buFont typeface="Arial"/>
              <a:buChar char="•"/>
            </a:pPr>
            <a:r>
              <a:rPr b="0" i="0" lang="en-US" sz="1100" u="none" cap="none" strike="noStrike">
                <a:solidFill>
                  <a:schemeClr val="dk1"/>
                </a:solidFill>
                <a:latin typeface="Calibri"/>
                <a:ea typeface="Calibri"/>
                <a:cs typeface="Calibri"/>
                <a:sym typeface="Calibri"/>
              </a:rPr>
              <a:t>Colorado Area considers Past Delegate participation important enough that Colorado also added expense to support Past Delegates to attend the regional meetings.  The Past Delegates bring our history and a wealth of experience, strength and hope.  Stepping Stones is part of that history.</a:t>
            </a:r>
            <a:endParaRPr b="0" i="0" sz="1400" u="none" cap="none" strike="noStrike">
              <a:solidFill>
                <a:srgbClr val="000000"/>
              </a:solidFill>
              <a:latin typeface="Arial"/>
              <a:ea typeface="Arial"/>
              <a:cs typeface="Arial"/>
              <a:sym typeface="Arial"/>
            </a:endParaRPr>
          </a:p>
          <a:p>
            <a:pPr indent="-285750" lvl="1" marL="742950" marR="0" rtl="0" algn="l">
              <a:lnSpc>
                <a:spcPct val="90000"/>
              </a:lnSpc>
              <a:spcBef>
                <a:spcPts val="0"/>
              </a:spcBef>
              <a:spcAft>
                <a:spcPts val="0"/>
              </a:spcAft>
              <a:buClr>
                <a:schemeClr val="accent1"/>
              </a:buClr>
              <a:buSzPts val="1100"/>
              <a:buFont typeface="Arial"/>
              <a:buChar char="•"/>
            </a:pPr>
            <a:r>
              <a:rPr b="0" i="0" lang="en-US" sz="1100" u="none" cap="none" strike="noStrike">
                <a:solidFill>
                  <a:schemeClr val="dk1"/>
                </a:solidFill>
                <a:latin typeface="Calibri"/>
                <a:ea typeface="Calibri"/>
                <a:cs typeface="Calibri"/>
                <a:sym typeface="Calibri"/>
              </a:rPr>
              <a:t>Is the Ample Reserve not enough to cover ~$12,000 every three years?</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0"/>
              </a:spcBef>
              <a:spcAft>
                <a:spcPts val="0"/>
              </a:spcAft>
              <a:buClr>
                <a:schemeClr val="accent1"/>
              </a:buClr>
              <a:buSzPts val="1100"/>
              <a:buFont typeface="Calibri"/>
              <a:buAutoNum type="alphaLcPeriod"/>
            </a:pPr>
            <a:r>
              <a:rPr b="0" i="0" lang="en-US" sz="1100" u="none" cap="none" strike="noStrike">
                <a:solidFill>
                  <a:schemeClr val="dk1"/>
                </a:solidFill>
                <a:latin typeface="Calibri"/>
                <a:ea typeface="Calibri"/>
                <a:cs typeface="Calibri"/>
                <a:sym typeface="Calibri"/>
              </a:rPr>
              <a:t>What ideas do you have for administratively making this happen?  Do you want WSO to administer the process?  Do you want Delegates to be involved?</a:t>
            </a:r>
            <a:endParaRPr b="0" i="0" sz="1400" u="none" cap="none" strike="noStrike">
              <a:solidFill>
                <a:srgbClr val="000000"/>
              </a:solidFill>
              <a:latin typeface="Arial"/>
              <a:ea typeface="Arial"/>
              <a:cs typeface="Arial"/>
              <a:sym typeface="Arial"/>
            </a:endParaRPr>
          </a:p>
          <a:p>
            <a:pPr indent="-285750" lvl="1" marL="742950" marR="0" rtl="0" algn="l">
              <a:lnSpc>
                <a:spcPct val="90000"/>
              </a:lnSpc>
              <a:spcBef>
                <a:spcPts val="0"/>
              </a:spcBef>
              <a:spcAft>
                <a:spcPts val="0"/>
              </a:spcAft>
              <a:buClr>
                <a:schemeClr val="accent1"/>
              </a:buClr>
              <a:buSzPts val="1100"/>
              <a:buFont typeface="Arial"/>
              <a:buChar char="•"/>
            </a:pPr>
            <a:r>
              <a:rPr b="0" i="0" lang="en-US" sz="1100" u="none" cap="none" strike="noStrike">
                <a:solidFill>
                  <a:schemeClr val="dk1"/>
                </a:solidFill>
                <a:latin typeface="Calibri"/>
                <a:ea typeface="Calibri"/>
                <a:cs typeface="Calibri"/>
                <a:sym typeface="Calibri"/>
              </a:rPr>
              <a:t>If staffing is a concern, please give context to the under budget salary forecast for 2023.  The membership approved a higher budget for salaries, but not all positions were filled and the forecast for 2023 was to finish favorable to the budget.  Additional staffing was requested, and the membership acted abundantly.</a:t>
            </a:r>
            <a:endParaRPr b="0" i="0" sz="1400" u="none" cap="none" strike="noStrike">
              <a:solidFill>
                <a:srgbClr val="000000"/>
              </a:solidFill>
              <a:latin typeface="Arial"/>
              <a:ea typeface="Arial"/>
              <a:cs typeface="Arial"/>
              <a:sym typeface="Arial"/>
            </a:endParaRPr>
          </a:p>
          <a:p>
            <a:pPr indent="-285750" lvl="1" marL="742950" marR="0" rtl="0" algn="l">
              <a:lnSpc>
                <a:spcPct val="90000"/>
              </a:lnSpc>
              <a:spcBef>
                <a:spcPts val="0"/>
              </a:spcBef>
              <a:spcAft>
                <a:spcPts val="0"/>
              </a:spcAft>
              <a:buClr>
                <a:schemeClr val="accent1"/>
              </a:buClr>
              <a:buSzPts val="1100"/>
              <a:buFont typeface="Arial"/>
              <a:buChar char="•"/>
            </a:pPr>
            <a:r>
              <a:rPr b="0" i="0" lang="en-US" sz="1100" u="none" cap="none" strike="noStrike">
                <a:solidFill>
                  <a:schemeClr val="dk1"/>
                </a:solidFill>
                <a:latin typeface="Calibri"/>
                <a:ea typeface="Calibri"/>
                <a:cs typeface="Calibri"/>
                <a:sym typeface="Calibri"/>
              </a:rPr>
              <a:t>Could the unused budget be put toward an event coordinator to coordinate the Stepping Stones visit?</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accent1"/>
              </a:buClr>
              <a:buSzPts val="1100"/>
              <a:buFont typeface="Arial"/>
              <a:buNone/>
            </a:pPr>
            <a:r>
              <a:t/>
            </a:r>
            <a:endParaRPr b="0" i="0" sz="1100" u="none" cap="none" strike="noStrike">
              <a:solidFill>
                <a:schemeClr val="dk1"/>
              </a:solidFill>
              <a:latin typeface="Calibri"/>
              <a:ea typeface="Calibri"/>
              <a:cs typeface="Calibri"/>
              <a:sym typeface="Calibri"/>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14"/>
          <p:cNvSpPr txBox="1"/>
          <p:nvPr>
            <p:ph type="title"/>
          </p:nvPr>
        </p:nvSpPr>
        <p:spPr>
          <a:xfrm>
            <a:off x="363416" y="246186"/>
            <a:ext cx="11465168" cy="1037492"/>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3200"/>
              <a:buFont typeface="Calibri"/>
              <a:buNone/>
            </a:pPr>
            <a:r>
              <a:rPr lang="en-US"/>
              <a:t>LETTERS AND NOTES SENT TO THE BOARD AND WSC STEPPING STONES – AFG CONNECTS – WHAT WERE THE QUESTIONS?</a:t>
            </a:r>
            <a:endParaRPr/>
          </a:p>
        </p:txBody>
      </p:sp>
      <p:sp>
        <p:nvSpPr>
          <p:cNvPr id="401" name="Google Shape;401;p14"/>
          <p:cNvSpPr txBox="1"/>
          <p:nvPr>
            <p:ph idx="12" type="sldNum"/>
          </p:nvPr>
        </p:nvSpPr>
        <p:spPr>
          <a:xfrm>
            <a:off x="9085384" y="6463207"/>
            <a:ext cx="2743200" cy="24938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402" name="Google Shape;402;p14"/>
          <p:cNvSpPr txBox="1"/>
          <p:nvPr/>
        </p:nvSpPr>
        <p:spPr>
          <a:xfrm>
            <a:off x="3435402" y="1584532"/>
            <a:ext cx="5780313" cy="483352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403" name="Google Shape;403;p14"/>
          <p:cNvSpPr txBox="1"/>
          <p:nvPr/>
        </p:nvSpPr>
        <p:spPr>
          <a:xfrm>
            <a:off x="235331" y="1584532"/>
            <a:ext cx="5780313" cy="483352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404" name="Google Shape;404;p14"/>
          <p:cNvSpPr txBox="1"/>
          <p:nvPr/>
        </p:nvSpPr>
        <p:spPr>
          <a:xfrm>
            <a:off x="325122" y="1584532"/>
            <a:ext cx="10847183" cy="4833524"/>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accent1"/>
              </a:buClr>
              <a:buSzPts val="2000"/>
              <a:buFont typeface="Arial"/>
              <a:buNone/>
            </a:pPr>
            <a:r>
              <a:rPr b="0" i="0" lang="en-US" sz="2000" u="none" cap="none" strike="noStrike">
                <a:solidFill>
                  <a:srgbClr val="000000"/>
                </a:solidFill>
                <a:latin typeface="Arial"/>
                <a:ea typeface="Arial"/>
                <a:cs typeface="Arial"/>
                <a:sym typeface="Arial"/>
              </a:rPr>
              <a:t>As we begin the conversation, consider the spiritual principles of balance, responsibility, abundance, and prudence. Reflect as well on Traditions One, Five, Seven, and Ten; Concepts Two, Three, Six, and Seven; and Warranty Three. We will start the conversation with these questions:</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Clr>
                <a:schemeClr val="accent1"/>
              </a:buClr>
              <a:buSzPts val="2000"/>
              <a:buFont typeface="Arial"/>
              <a:buNone/>
            </a:pPr>
            <a:r>
              <a:t/>
            </a:r>
            <a:endParaRPr b="0" i="0" sz="2000" u="none" cap="none" strike="noStrike">
              <a:solidFill>
                <a:schemeClr val="dk1"/>
              </a:solidFill>
              <a:latin typeface="Calibri"/>
              <a:ea typeface="Calibri"/>
              <a:cs typeface="Calibri"/>
              <a:sym typeface="Calibri"/>
            </a:endParaRPr>
          </a:p>
          <a:p>
            <a:pPr indent="-228600" lvl="0" marL="228600" marR="0" rtl="0" algn="l">
              <a:lnSpc>
                <a:spcPct val="107000"/>
              </a:lnSpc>
              <a:spcBef>
                <a:spcPts val="0"/>
              </a:spcBef>
              <a:spcAft>
                <a:spcPts val="0"/>
              </a:spcAft>
              <a:buClr>
                <a:schemeClr val="accent1"/>
              </a:buClr>
              <a:buSzPts val="2000"/>
              <a:buFont typeface="Arial"/>
              <a:buChar char="•"/>
            </a:pPr>
            <a:r>
              <a:rPr b="0" i="0" lang="en-US" sz="2000" u="none" cap="none" strike="noStrike">
                <a:solidFill>
                  <a:srgbClr val="000000"/>
                </a:solidFill>
                <a:latin typeface="Arial"/>
                <a:ea typeface="Arial"/>
                <a:cs typeface="Arial"/>
                <a:sym typeface="Arial"/>
              </a:rPr>
              <a:t>Do the groups in your Area believe it is important for their Delegate to visit Stepping Stones?  </a:t>
            </a:r>
            <a:endParaRPr b="0" i="0" sz="2000" u="none" cap="none" strike="noStrike">
              <a:solidFill>
                <a:schemeClr val="dk1"/>
              </a:solidFill>
              <a:latin typeface="Calibri"/>
              <a:ea typeface="Calibri"/>
              <a:cs typeface="Calibri"/>
              <a:sym typeface="Calibri"/>
            </a:endParaRPr>
          </a:p>
          <a:p>
            <a:pPr indent="-228600" lvl="1" marL="685800" marR="0" rtl="0" algn="l">
              <a:lnSpc>
                <a:spcPct val="107000"/>
              </a:lnSpc>
              <a:spcBef>
                <a:spcPts val="0"/>
              </a:spcBef>
              <a:spcAft>
                <a:spcPts val="0"/>
              </a:spcAft>
              <a:buClr>
                <a:schemeClr val="accent1"/>
              </a:buClr>
              <a:buSzPts val="2000"/>
              <a:buFont typeface="Arial"/>
              <a:buChar char="•"/>
            </a:pPr>
            <a:r>
              <a:rPr b="0" i="0" lang="en-US" sz="2000" u="none" cap="none" strike="noStrike">
                <a:solidFill>
                  <a:srgbClr val="000000"/>
                </a:solidFill>
                <a:latin typeface="Arial"/>
                <a:ea typeface="Arial"/>
                <a:cs typeface="Arial"/>
                <a:sym typeface="Arial"/>
              </a:rPr>
              <a:t>If yes, how do they see it helping their Area</a:t>
            </a:r>
            <a:endParaRPr b="0" i="0" sz="1400" u="none" cap="none" strike="noStrike">
              <a:solidFill>
                <a:srgbClr val="000000"/>
              </a:solidFill>
              <a:latin typeface="Arial"/>
              <a:ea typeface="Arial"/>
              <a:cs typeface="Arial"/>
              <a:sym typeface="Arial"/>
            </a:endParaRPr>
          </a:p>
          <a:p>
            <a:pPr indent="-101600" lvl="1" marL="685800" marR="0" rtl="0" algn="l">
              <a:lnSpc>
                <a:spcPct val="107000"/>
              </a:lnSpc>
              <a:spcBef>
                <a:spcPts val="0"/>
              </a:spcBef>
              <a:spcAft>
                <a:spcPts val="0"/>
              </a:spcAft>
              <a:buClr>
                <a:schemeClr val="accent1"/>
              </a:buClr>
              <a:buSzPts val="2000"/>
              <a:buFont typeface="Arial"/>
              <a:buNone/>
            </a:pPr>
            <a:r>
              <a:t/>
            </a:r>
            <a:endParaRPr b="0" i="0" sz="2000" u="none" cap="none" strike="noStrike">
              <a:solidFill>
                <a:schemeClr val="dk1"/>
              </a:solidFill>
              <a:latin typeface="Calibri"/>
              <a:ea typeface="Calibri"/>
              <a:cs typeface="Calibri"/>
              <a:sym typeface="Calibri"/>
            </a:endParaRPr>
          </a:p>
          <a:p>
            <a:pPr indent="-228600" lvl="0" marL="228600" marR="0" rtl="0" algn="l">
              <a:lnSpc>
                <a:spcPct val="107000"/>
              </a:lnSpc>
              <a:spcBef>
                <a:spcPts val="0"/>
              </a:spcBef>
              <a:spcAft>
                <a:spcPts val="0"/>
              </a:spcAft>
              <a:buClr>
                <a:schemeClr val="accent1"/>
              </a:buClr>
              <a:buSzPts val="2000"/>
              <a:buFont typeface="Arial"/>
              <a:buChar char="•"/>
            </a:pPr>
            <a:r>
              <a:rPr b="0" i="0" lang="en-US" sz="2000" u="none" cap="none" strike="noStrike">
                <a:solidFill>
                  <a:srgbClr val="000000"/>
                </a:solidFill>
                <a:latin typeface="Arial"/>
                <a:ea typeface="Arial"/>
                <a:cs typeface="Arial"/>
                <a:sym typeface="Arial"/>
              </a:rPr>
              <a:t>What are the most important elements of the visit to maintain?</a:t>
            </a:r>
            <a:endParaRPr b="0" i="0" sz="1400" u="none" cap="none" strike="noStrike">
              <a:solidFill>
                <a:srgbClr val="000000"/>
              </a:solidFill>
              <a:latin typeface="Arial"/>
              <a:ea typeface="Arial"/>
              <a:cs typeface="Arial"/>
              <a:sym typeface="Arial"/>
            </a:endParaRPr>
          </a:p>
          <a:p>
            <a:pPr indent="-101600" lvl="0" marL="228600" marR="0" rtl="0" algn="l">
              <a:lnSpc>
                <a:spcPct val="107000"/>
              </a:lnSpc>
              <a:spcBef>
                <a:spcPts val="0"/>
              </a:spcBef>
              <a:spcAft>
                <a:spcPts val="0"/>
              </a:spcAft>
              <a:buClr>
                <a:schemeClr val="accent1"/>
              </a:buClr>
              <a:buSzPts val="2000"/>
              <a:buFont typeface="Arial"/>
              <a:buNone/>
            </a:pPr>
            <a:r>
              <a:t/>
            </a:r>
            <a:endParaRPr b="0" i="0" sz="2000" u="none" cap="none" strike="noStrike">
              <a:solidFill>
                <a:schemeClr val="dk1"/>
              </a:solidFill>
              <a:latin typeface="Calibri"/>
              <a:ea typeface="Calibri"/>
              <a:cs typeface="Calibri"/>
              <a:sym typeface="Calibri"/>
            </a:endParaRPr>
          </a:p>
          <a:p>
            <a:pPr indent="-228600" lvl="0" marL="228600" marR="0" rtl="0" algn="l">
              <a:lnSpc>
                <a:spcPct val="107000"/>
              </a:lnSpc>
              <a:spcBef>
                <a:spcPts val="0"/>
              </a:spcBef>
              <a:spcAft>
                <a:spcPts val="0"/>
              </a:spcAft>
              <a:buClr>
                <a:schemeClr val="accent1"/>
              </a:buClr>
              <a:buSzPts val="2000"/>
              <a:buFont typeface="Arial"/>
              <a:buChar char="•"/>
            </a:pPr>
            <a:r>
              <a:rPr b="0" i="0" lang="en-US" sz="2000" u="none" cap="none" strike="noStrike">
                <a:solidFill>
                  <a:srgbClr val="000000"/>
                </a:solidFill>
                <a:latin typeface="Arial"/>
                <a:ea typeface="Arial"/>
                <a:cs typeface="Arial"/>
                <a:sym typeface="Arial"/>
              </a:rPr>
              <a:t>How might it be best to cover the additional cost of Stepping Stones and a New York visit?</a:t>
            </a:r>
            <a:endParaRPr b="0" i="0" sz="1400" u="none" cap="none" strike="noStrike">
              <a:solidFill>
                <a:srgbClr val="000000"/>
              </a:solidFill>
              <a:latin typeface="Arial"/>
              <a:ea typeface="Arial"/>
              <a:cs typeface="Arial"/>
              <a:sym typeface="Arial"/>
            </a:endParaRPr>
          </a:p>
          <a:p>
            <a:pPr indent="-101600" lvl="0" marL="228600" marR="0" rtl="0" algn="l">
              <a:lnSpc>
                <a:spcPct val="107000"/>
              </a:lnSpc>
              <a:spcBef>
                <a:spcPts val="0"/>
              </a:spcBef>
              <a:spcAft>
                <a:spcPts val="0"/>
              </a:spcAft>
              <a:buClr>
                <a:schemeClr val="accent1"/>
              </a:buClr>
              <a:buSzPts val="2000"/>
              <a:buFont typeface="Arial"/>
              <a:buNone/>
            </a:pPr>
            <a:r>
              <a:t/>
            </a:r>
            <a:endParaRPr b="0" i="0" sz="20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accent1"/>
              </a:buClr>
              <a:buSzPts val="2000"/>
              <a:buFont typeface="Arial"/>
              <a:buChar char="•"/>
            </a:pPr>
            <a:r>
              <a:rPr b="0" i="0" lang="en-US" sz="2000" u="none" cap="none" strike="noStrike">
                <a:solidFill>
                  <a:srgbClr val="000000"/>
                </a:solidFill>
                <a:latin typeface="Arial"/>
                <a:ea typeface="Arial"/>
                <a:cs typeface="Arial"/>
                <a:sym typeface="Arial"/>
              </a:rPr>
              <a:t>What ideas do you have for administratively making this happen? Do you want the WSO to administer the process? Do you want Delegates to be involved?</a:t>
            </a:r>
            <a:endParaRPr b="0" i="0" sz="1400" u="none" cap="none" strike="noStrike">
              <a:solidFill>
                <a:srgbClr val="000000"/>
              </a:solidFill>
              <a:latin typeface="Arial"/>
              <a:ea typeface="Arial"/>
              <a:cs typeface="Arial"/>
              <a:sym typeface="Arial"/>
            </a:endParaRP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15"/>
          <p:cNvSpPr txBox="1"/>
          <p:nvPr>
            <p:ph idx="12" type="sldNum"/>
          </p:nvPr>
        </p:nvSpPr>
        <p:spPr>
          <a:xfrm>
            <a:off x="9085384" y="6463207"/>
            <a:ext cx="2743200" cy="24938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410" name="Google Shape;410;p15"/>
          <p:cNvSpPr txBox="1"/>
          <p:nvPr>
            <p:ph idx="1" type="body"/>
          </p:nvPr>
        </p:nvSpPr>
        <p:spPr>
          <a:xfrm>
            <a:off x="363416" y="1825625"/>
            <a:ext cx="11465168"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rPr lang="en-US" sz="2400"/>
              <a:t>After the letter, there was more Delegate feedback and as a result, while there is no permanent decision at this time, the Board approved that the </a:t>
            </a:r>
            <a:r>
              <a:rPr b="1" lang="en-US" sz="2400" u="sng"/>
              <a:t>Delegate costs associated with the Stepping Stones visit will be included in the 2025 WSC full cost and equalized expense </a:t>
            </a:r>
            <a:r>
              <a:rPr lang="en-US" sz="2400"/>
              <a:t>calculations.  This relieves Areas of the need to choose whether or not to send their Delegate to Stepping Stones in 2025 based on financial considerations.</a:t>
            </a:r>
            <a:endParaRPr/>
          </a:p>
          <a:p>
            <a:pPr indent="0" lvl="0" marL="0" rtl="0" algn="l">
              <a:lnSpc>
                <a:spcPct val="90000"/>
              </a:lnSpc>
              <a:spcBef>
                <a:spcPts val="1000"/>
              </a:spcBef>
              <a:spcAft>
                <a:spcPts val="0"/>
              </a:spcAft>
              <a:buSzPts val="2400"/>
              <a:buNone/>
            </a:pPr>
            <a:r>
              <a:t/>
            </a:r>
            <a:endParaRPr sz="2400"/>
          </a:p>
          <a:p>
            <a:pPr indent="0" lvl="0" marL="0" rtl="0" algn="l">
              <a:lnSpc>
                <a:spcPct val="90000"/>
              </a:lnSpc>
              <a:spcBef>
                <a:spcPts val="1000"/>
              </a:spcBef>
              <a:spcAft>
                <a:spcPts val="0"/>
              </a:spcAft>
              <a:buSzPts val="2400"/>
              <a:buNone/>
            </a:pPr>
            <a:r>
              <a:rPr lang="en-US" sz="2400"/>
              <a:t>The 2025 World Service Conference will be held at the Marriott Hartford/Windsor Airport Hotel, 28 Day Hill Road, Windsor, CT 06095. </a:t>
            </a:r>
            <a:r>
              <a:rPr b="1" lang="en-US" sz="2400"/>
              <a:t>Delegates are scheduled to arrive April 23; Conference takes place April 24 – 27, 2025; and the Stepping Stones Visit will occur Monday, April 28. </a:t>
            </a:r>
            <a:endParaRPr/>
          </a:p>
        </p:txBody>
      </p:sp>
      <p:sp>
        <p:nvSpPr>
          <p:cNvPr id="411" name="Google Shape;411;p15"/>
          <p:cNvSpPr txBox="1"/>
          <p:nvPr>
            <p:ph type="title"/>
          </p:nvPr>
        </p:nvSpPr>
        <p:spPr>
          <a:xfrm>
            <a:off x="363416" y="365125"/>
            <a:ext cx="11465168" cy="91855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3200"/>
              <a:buFont typeface="Calibri"/>
              <a:buNone/>
            </a:pPr>
            <a:r>
              <a:rPr lang="en-US"/>
              <a:t>More about Stepping Stones in 2025!!!</a:t>
            </a:r>
            <a:endParaRPr/>
          </a:p>
        </p:txBody>
      </p:sp>
    </p:spTree>
  </p:cSld>
  <p:clrMapOvr>
    <a:masterClrMapping/>
  </p:clrMapOvr>
  <p:transition spd="slow">
    <p:wipe dir="l"/>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16"/>
          <p:cNvSpPr txBox="1"/>
          <p:nvPr>
            <p:ph idx="12" type="sldNum"/>
          </p:nvPr>
        </p:nvSpPr>
        <p:spPr>
          <a:xfrm>
            <a:off x="9085384" y="6463207"/>
            <a:ext cx="2743200" cy="24938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417" name="Google Shape;417;p16"/>
          <p:cNvSpPr txBox="1"/>
          <p:nvPr>
            <p:ph idx="1" type="body"/>
          </p:nvPr>
        </p:nvSpPr>
        <p:spPr>
          <a:xfrm>
            <a:off x="363416" y="1825625"/>
            <a:ext cx="11465168"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rPr b="1" lang="en-US" sz="2400"/>
              <a:t>Stay tuned . . . </a:t>
            </a:r>
            <a:endParaRPr/>
          </a:p>
        </p:txBody>
      </p:sp>
      <p:sp>
        <p:nvSpPr>
          <p:cNvPr id="418" name="Google Shape;418;p16"/>
          <p:cNvSpPr txBox="1"/>
          <p:nvPr>
            <p:ph type="title"/>
          </p:nvPr>
        </p:nvSpPr>
        <p:spPr>
          <a:xfrm>
            <a:off x="363416" y="365125"/>
            <a:ext cx="11465168" cy="91855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3200"/>
              <a:buFont typeface="Calibri"/>
              <a:buNone/>
            </a:pPr>
            <a:r>
              <a:rPr lang="en-US"/>
              <a:t>More about Stepping Stones in 2025!!!</a:t>
            </a:r>
            <a:endParaRPr/>
          </a:p>
        </p:txBody>
      </p:sp>
    </p:spTree>
  </p:cSld>
  <p:clrMapOvr>
    <a:masterClrMapping/>
  </p:clrMapOvr>
  <p:transition spd="slow">
    <p:wipe dir="l"/>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g2c56c28e532_0_0"/>
          <p:cNvSpPr txBox="1"/>
          <p:nvPr>
            <p:ph idx="1" type="body"/>
          </p:nvPr>
        </p:nvSpPr>
        <p:spPr>
          <a:xfrm>
            <a:off x="363416" y="1825625"/>
            <a:ext cx="11465100" cy="4351200"/>
          </a:xfrm>
          <a:prstGeom prst="rect">
            <a:avLst/>
          </a:prstGeom>
        </p:spPr>
        <p:txBody>
          <a:bodyPr anchorCtr="0" anchor="t" bIns="45700" lIns="91425" spcFirstLastPara="1" rIns="91425" wrap="square" tIns="45700">
            <a:normAutofit fontScale="55000" lnSpcReduction="10000"/>
          </a:bodyPr>
          <a:lstStyle/>
          <a:p>
            <a:pPr indent="0" lvl="0" marL="39776" rtl="0" algn="l">
              <a:lnSpc>
                <a:spcPct val="120000"/>
              </a:lnSpc>
              <a:spcBef>
                <a:spcPts val="0"/>
              </a:spcBef>
              <a:spcAft>
                <a:spcPts val="0"/>
              </a:spcAft>
              <a:buClr>
                <a:srgbClr val="527498"/>
              </a:buClr>
              <a:buSzPct val="86998"/>
              <a:buFont typeface="Arial"/>
              <a:buNone/>
            </a:pPr>
            <a:r>
              <a:rPr lang="en-US" sz="3600">
                <a:latin typeface="Play"/>
                <a:ea typeface="Play"/>
                <a:cs typeface="Play"/>
                <a:sym typeface="Play"/>
              </a:rPr>
              <a:t>Love gifts!</a:t>
            </a:r>
            <a:endParaRPr sz="2000">
              <a:latin typeface="Play"/>
              <a:ea typeface="Play"/>
              <a:cs typeface="Play"/>
              <a:sym typeface="Play"/>
            </a:endParaRPr>
          </a:p>
          <a:p>
            <a:pPr indent="-556583" lvl="0" marL="611276" rtl="0" algn="l">
              <a:lnSpc>
                <a:spcPct val="120000"/>
              </a:lnSpc>
              <a:spcBef>
                <a:spcPts val="0"/>
              </a:spcBef>
              <a:spcAft>
                <a:spcPts val="0"/>
              </a:spcAft>
              <a:buClr>
                <a:schemeClr val="dk1"/>
              </a:buClr>
              <a:buSzPct val="86998"/>
              <a:buChar char="•"/>
            </a:pPr>
            <a:r>
              <a:rPr lang="en-US" sz="3600">
                <a:latin typeface="Play"/>
                <a:ea typeface="Play"/>
                <a:cs typeface="Play"/>
                <a:sym typeface="Play"/>
              </a:rPr>
              <a:t>Delegates can bring love gifts from their Area to share</a:t>
            </a:r>
            <a:endParaRPr sz="2000">
              <a:latin typeface="Play"/>
              <a:ea typeface="Play"/>
              <a:cs typeface="Play"/>
              <a:sym typeface="Play"/>
            </a:endParaRPr>
          </a:p>
          <a:p>
            <a:pPr indent="-556583" lvl="0" marL="611276" rtl="0" algn="l">
              <a:lnSpc>
                <a:spcPct val="120000"/>
              </a:lnSpc>
              <a:spcBef>
                <a:spcPts val="0"/>
              </a:spcBef>
              <a:spcAft>
                <a:spcPts val="0"/>
              </a:spcAft>
              <a:buClr>
                <a:schemeClr val="dk1"/>
              </a:buClr>
              <a:buSzPct val="86998"/>
              <a:buChar char="•"/>
            </a:pPr>
            <a:r>
              <a:rPr lang="en-US" sz="3600">
                <a:latin typeface="Play"/>
                <a:ea typeface="Play"/>
                <a:cs typeface="Play"/>
                <a:sym typeface="Play"/>
              </a:rPr>
              <a:t>Limited to what we can carry with us (Kari can check 2 bags free, just sayin’)</a:t>
            </a:r>
            <a:endParaRPr sz="3600">
              <a:latin typeface="Play"/>
              <a:ea typeface="Play"/>
              <a:cs typeface="Play"/>
              <a:sym typeface="Play"/>
            </a:endParaRPr>
          </a:p>
          <a:p>
            <a:pPr indent="-572930" lvl="0" marL="611276" rtl="0" algn="l">
              <a:lnSpc>
                <a:spcPct val="120000"/>
              </a:lnSpc>
              <a:spcBef>
                <a:spcPts val="0"/>
              </a:spcBef>
              <a:spcAft>
                <a:spcPts val="0"/>
              </a:spcAft>
              <a:buClr>
                <a:schemeClr val="dk1"/>
              </a:buClr>
              <a:buSzPct val="100000"/>
              <a:buChar char="•"/>
            </a:pPr>
            <a:r>
              <a:rPr lang="en-US" sz="3600">
                <a:latin typeface="Play"/>
                <a:ea typeface="Play"/>
                <a:cs typeface="Play"/>
                <a:sym typeface="Play"/>
              </a:rPr>
              <a:t>68 Delegates in WSC</a:t>
            </a:r>
            <a:endParaRPr sz="3600">
              <a:latin typeface="Play"/>
              <a:ea typeface="Play"/>
              <a:cs typeface="Play"/>
              <a:sym typeface="Play"/>
            </a:endParaRPr>
          </a:p>
          <a:p>
            <a:pPr indent="-556583" lvl="0" marL="611276" rtl="0" algn="l">
              <a:lnSpc>
                <a:spcPct val="120000"/>
              </a:lnSpc>
              <a:spcBef>
                <a:spcPts val="0"/>
              </a:spcBef>
              <a:spcAft>
                <a:spcPts val="0"/>
              </a:spcAft>
              <a:buClr>
                <a:schemeClr val="dk1"/>
              </a:buClr>
              <a:buSzPct val="86998"/>
              <a:buChar char="•"/>
            </a:pPr>
            <a:r>
              <a:rPr lang="en-US" sz="3600">
                <a:latin typeface="Play"/>
                <a:ea typeface="Play"/>
                <a:cs typeface="Play"/>
                <a:sym typeface="Play"/>
              </a:rPr>
              <a:t>Mail to:  email Kari  for my home address at Delegate@Al-Anon-CO.org</a:t>
            </a:r>
            <a:endParaRPr sz="2000">
              <a:latin typeface="Play"/>
              <a:ea typeface="Play"/>
              <a:cs typeface="Play"/>
              <a:sym typeface="Play"/>
            </a:endParaRPr>
          </a:p>
          <a:p>
            <a:pPr indent="0" lvl="0" marL="39776" rtl="0" algn="l">
              <a:lnSpc>
                <a:spcPct val="120000"/>
              </a:lnSpc>
              <a:spcBef>
                <a:spcPts val="0"/>
              </a:spcBef>
              <a:spcAft>
                <a:spcPts val="0"/>
              </a:spcAft>
              <a:buClr>
                <a:srgbClr val="527498"/>
              </a:buClr>
              <a:buSzPct val="86999"/>
              <a:buFont typeface="Arial"/>
              <a:buNone/>
            </a:pPr>
            <a:r>
              <a:rPr lang="en-US" sz="4000">
                <a:latin typeface="Play"/>
                <a:ea typeface="Play"/>
                <a:cs typeface="Play"/>
                <a:sym typeface="Play"/>
              </a:rPr>
              <a:t>Mail!</a:t>
            </a:r>
            <a:endParaRPr sz="2000">
              <a:latin typeface="Play"/>
              <a:ea typeface="Play"/>
              <a:cs typeface="Play"/>
              <a:sym typeface="Play"/>
            </a:endParaRPr>
          </a:p>
          <a:p>
            <a:pPr indent="-554926" lvl="0" marL="611276" rtl="0" algn="l">
              <a:lnSpc>
                <a:spcPct val="120000"/>
              </a:lnSpc>
              <a:spcBef>
                <a:spcPts val="0"/>
              </a:spcBef>
              <a:spcAft>
                <a:spcPts val="0"/>
              </a:spcAft>
              <a:buClr>
                <a:schemeClr val="dk1"/>
              </a:buClr>
              <a:buSzPct val="86999"/>
              <a:buChar char="•"/>
            </a:pPr>
            <a:r>
              <a:rPr lang="en-US" sz="4000">
                <a:latin typeface="Play"/>
                <a:ea typeface="Play"/>
                <a:cs typeface="Play"/>
                <a:sym typeface="Play"/>
              </a:rPr>
              <a:t>Mail (letters only please) can be sent to the Delegate (to arrive after April 15</a:t>
            </a:r>
            <a:r>
              <a:rPr baseline="30000" lang="en-US" sz="4000">
                <a:latin typeface="Play"/>
                <a:ea typeface="Play"/>
                <a:cs typeface="Play"/>
                <a:sym typeface="Play"/>
              </a:rPr>
              <a:t>th </a:t>
            </a:r>
            <a:r>
              <a:rPr lang="en-US" sz="4000">
                <a:latin typeface="Play"/>
                <a:ea typeface="Play"/>
                <a:cs typeface="Play"/>
                <a:sym typeface="Play"/>
              </a:rPr>
              <a:t>) as follows:</a:t>
            </a:r>
            <a:endParaRPr sz="2000">
              <a:latin typeface="Play"/>
              <a:ea typeface="Play"/>
              <a:cs typeface="Play"/>
              <a:sym typeface="Play"/>
            </a:endParaRPr>
          </a:p>
          <a:p>
            <a:pPr indent="0" lvl="2" marL="1043559" rtl="0" algn="l">
              <a:lnSpc>
                <a:spcPct val="120000"/>
              </a:lnSpc>
              <a:spcBef>
                <a:spcPts val="500"/>
              </a:spcBef>
              <a:spcAft>
                <a:spcPts val="0"/>
              </a:spcAft>
              <a:buClr>
                <a:schemeClr val="dk1"/>
              </a:buClr>
              <a:buSzPct val="78300"/>
              <a:buFont typeface="Arial"/>
              <a:buNone/>
            </a:pPr>
            <a:r>
              <a:rPr lang="en-US" sz="3200">
                <a:latin typeface="Arial"/>
                <a:ea typeface="Arial"/>
                <a:cs typeface="Arial"/>
                <a:sym typeface="Arial"/>
              </a:rPr>
              <a:t>Name (Hold for WSC 4/18 – 4/21, 2024)</a:t>
            </a:r>
            <a:endParaRPr sz="1600">
              <a:latin typeface="Play"/>
              <a:ea typeface="Play"/>
              <a:cs typeface="Play"/>
              <a:sym typeface="Play"/>
            </a:endParaRPr>
          </a:p>
          <a:p>
            <a:pPr indent="0" lvl="2" marL="1043559" rtl="0" algn="l">
              <a:lnSpc>
                <a:spcPct val="120000"/>
              </a:lnSpc>
              <a:spcBef>
                <a:spcPts val="500"/>
              </a:spcBef>
              <a:spcAft>
                <a:spcPts val="0"/>
              </a:spcAft>
              <a:buClr>
                <a:schemeClr val="dk1"/>
              </a:buClr>
              <a:buSzPct val="78300"/>
              <a:buFont typeface="Arial"/>
              <a:buNone/>
            </a:pPr>
            <a:r>
              <a:rPr lang="en-US" sz="3200">
                <a:latin typeface="Arial"/>
                <a:ea typeface="Arial"/>
                <a:cs typeface="Arial"/>
                <a:sym typeface="Arial"/>
              </a:rPr>
              <a:t>The Founders Inn and Spa</a:t>
            </a:r>
            <a:endParaRPr sz="1600">
              <a:latin typeface="Play"/>
              <a:ea typeface="Play"/>
              <a:cs typeface="Play"/>
              <a:sym typeface="Play"/>
            </a:endParaRPr>
          </a:p>
          <a:p>
            <a:pPr indent="0" lvl="2" marL="1043559" rtl="0" algn="l">
              <a:lnSpc>
                <a:spcPct val="120000"/>
              </a:lnSpc>
              <a:spcBef>
                <a:spcPts val="500"/>
              </a:spcBef>
              <a:spcAft>
                <a:spcPts val="0"/>
              </a:spcAft>
              <a:buClr>
                <a:schemeClr val="dk1"/>
              </a:buClr>
              <a:buSzPct val="78300"/>
              <a:buFont typeface="Arial"/>
              <a:buNone/>
            </a:pPr>
            <a:r>
              <a:rPr lang="en-US" sz="3200">
                <a:latin typeface="Arial"/>
                <a:ea typeface="Arial"/>
                <a:cs typeface="Arial"/>
                <a:sym typeface="Arial"/>
              </a:rPr>
              <a:t>5641 Indian River Rd.</a:t>
            </a:r>
            <a:endParaRPr sz="1600">
              <a:latin typeface="Play"/>
              <a:ea typeface="Play"/>
              <a:cs typeface="Play"/>
              <a:sym typeface="Play"/>
            </a:endParaRPr>
          </a:p>
          <a:p>
            <a:pPr indent="0" lvl="2" marL="1043559" rtl="0" algn="l">
              <a:lnSpc>
                <a:spcPct val="120000"/>
              </a:lnSpc>
              <a:spcBef>
                <a:spcPts val="500"/>
              </a:spcBef>
              <a:spcAft>
                <a:spcPts val="0"/>
              </a:spcAft>
              <a:buClr>
                <a:schemeClr val="dk1"/>
              </a:buClr>
              <a:buSzPct val="78300"/>
              <a:buFont typeface="Arial"/>
              <a:buNone/>
            </a:pPr>
            <a:r>
              <a:rPr lang="en-US" sz="3200">
                <a:latin typeface="Arial"/>
                <a:ea typeface="Arial"/>
                <a:cs typeface="Arial"/>
                <a:sym typeface="Arial"/>
              </a:rPr>
              <a:t>Virginia Beach, VA 23464</a:t>
            </a:r>
            <a:endParaRPr/>
          </a:p>
        </p:txBody>
      </p:sp>
      <p:sp>
        <p:nvSpPr>
          <p:cNvPr id="425" name="Google Shape;425;g2c56c28e532_0_0"/>
          <p:cNvSpPr txBox="1"/>
          <p:nvPr>
            <p:ph type="title"/>
          </p:nvPr>
        </p:nvSpPr>
        <p:spPr>
          <a:xfrm>
            <a:off x="363416" y="365125"/>
            <a:ext cx="11465100" cy="918600"/>
          </a:xfrm>
          <a:prstGeom prst="rect">
            <a:avLst/>
          </a:prstGeom>
        </p:spPr>
        <p:txBody>
          <a:bodyPr anchorCtr="0" anchor="b" bIns="0" lIns="0" spcFirstLastPara="1" rIns="0" wrap="square" tIns="0">
            <a:normAutofit/>
          </a:bodyPr>
          <a:lstStyle/>
          <a:p>
            <a:pPr indent="0" lvl="0" marL="0" rtl="0" algn="l">
              <a:spcBef>
                <a:spcPts val="0"/>
              </a:spcBef>
              <a:spcAft>
                <a:spcPts val="0"/>
              </a:spcAft>
              <a:buNone/>
            </a:pPr>
            <a:r>
              <a:rPr lang="en-US"/>
              <a:t>Love Gifts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g2c51237a5a4_0_0"/>
          <p:cNvSpPr/>
          <p:nvPr/>
        </p:nvSpPr>
        <p:spPr>
          <a:xfrm>
            <a:off x="5665304" y="825047"/>
            <a:ext cx="6096000" cy="464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Calibri"/>
                <a:ea typeface="Calibri"/>
                <a:cs typeface="Calibri"/>
                <a:sym typeface="Calibri"/>
              </a:rPr>
              <a:t>Southwest Regional Delegate’s Meeting 2024</a:t>
            </a:r>
            <a:br>
              <a:rPr b="1" i="0" lang="en-US" sz="3600" u="none" cap="none" strike="noStrike">
                <a:solidFill>
                  <a:schemeClr val="dk1"/>
                </a:solidFill>
                <a:latin typeface="Calibri"/>
                <a:ea typeface="Calibri"/>
                <a:cs typeface="Calibri"/>
                <a:sym typeface="Calibri"/>
              </a:rPr>
            </a:br>
            <a:br>
              <a:rPr b="0" i="0" lang="en-US" sz="36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	</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Costa Mesa, CA</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March 8-10, 2024</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br>
              <a:rPr b="0" i="0" lang="en-US" sz="18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p:txBody>
      </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g2c37b58e577_0_5"/>
          <p:cNvSpPr txBox="1"/>
          <p:nvPr>
            <p:ph idx="12" type="sldNum"/>
          </p:nvPr>
        </p:nvSpPr>
        <p:spPr>
          <a:xfrm>
            <a:off x="9085384" y="6463207"/>
            <a:ext cx="2743200" cy="2493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436" name="Google Shape;436;g2c37b58e577_0_5"/>
          <p:cNvSpPr txBox="1"/>
          <p:nvPr>
            <p:ph idx="1" type="body"/>
          </p:nvPr>
        </p:nvSpPr>
        <p:spPr>
          <a:xfrm>
            <a:off x="363416" y="1825625"/>
            <a:ext cx="11465100" cy="4351200"/>
          </a:xfrm>
          <a:prstGeom prst="rect">
            <a:avLst/>
          </a:prstGeom>
          <a:noFill/>
          <a:ln>
            <a:noFill/>
          </a:ln>
        </p:spPr>
        <p:txBody>
          <a:bodyPr anchorCtr="0" anchor="t" bIns="45700" lIns="91425" spcFirstLastPara="1" rIns="91425" wrap="square" tIns="45700">
            <a:normAutofit/>
          </a:bodyPr>
          <a:lstStyle/>
          <a:p>
            <a:pPr indent="-444500" lvl="0" marL="457200" rtl="0" algn="l">
              <a:lnSpc>
                <a:spcPct val="90000"/>
              </a:lnSpc>
              <a:spcBef>
                <a:spcPts val="1000"/>
              </a:spcBef>
              <a:spcAft>
                <a:spcPts val="0"/>
              </a:spcAft>
              <a:buSzPts val="3400"/>
              <a:buChar char="•"/>
            </a:pPr>
            <a:r>
              <a:rPr lang="en-US" sz="3400"/>
              <a:t>Is SWRDM Self-Supporting?</a:t>
            </a:r>
            <a:endParaRPr sz="3400"/>
          </a:p>
          <a:p>
            <a:pPr indent="-444500" lvl="0" marL="457200" rtl="0" algn="l">
              <a:lnSpc>
                <a:spcPct val="90000"/>
              </a:lnSpc>
              <a:spcBef>
                <a:spcPts val="0"/>
              </a:spcBef>
              <a:spcAft>
                <a:spcPts val="0"/>
              </a:spcAft>
              <a:buSzPts val="3400"/>
              <a:buChar char="•"/>
            </a:pPr>
            <a:r>
              <a:rPr lang="en-US" sz="3400"/>
              <a:t>Finance &amp; Banking Task Force</a:t>
            </a:r>
            <a:endParaRPr sz="3400"/>
          </a:p>
          <a:p>
            <a:pPr indent="-444500" lvl="0" marL="457200" rtl="0" algn="l">
              <a:lnSpc>
                <a:spcPct val="90000"/>
              </a:lnSpc>
              <a:spcBef>
                <a:spcPts val="0"/>
              </a:spcBef>
              <a:spcAft>
                <a:spcPts val="0"/>
              </a:spcAft>
              <a:buSzPts val="3400"/>
              <a:buChar char="•"/>
            </a:pPr>
            <a:r>
              <a:rPr lang="en-US" sz="3400"/>
              <a:t>Who Has Authority? Our Concepts &amp; Our Charter</a:t>
            </a:r>
            <a:endParaRPr sz="3400"/>
          </a:p>
          <a:p>
            <a:pPr indent="-444500" lvl="0" marL="457200" rtl="0" algn="l">
              <a:lnSpc>
                <a:spcPct val="90000"/>
              </a:lnSpc>
              <a:spcBef>
                <a:spcPts val="0"/>
              </a:spcBef>
              <a:spcAft>
                <a:spcPts val="0"/>
              </a:spcAft>
              <a:buSzPts val="3400"/>
              <a:buChar char="•"/>
            </a:pPr>
            <a:r>
              <a:rPr lang="en-US" sz="3400"/>
              <a:t>Enhanced Delegate Participation Update</a:t>
            </a:r>
            <a:endParaRPr sz="3400"/>
          </a:p>
          <a:p>
            <a:pPr indent="-444500" lvl="0" marL="457200" rtl="0" algn="l">
              <a:lnSpc>
                <a:spcPct val="90000"/>
              </a:lnSpc>
              <a:spcBef>
                <a:spcPts val="0"/>
              </a:spcBef>
              <a:spcAft>
                <a:spcPts val="0"/>
              </a:spcAft>
              <a:buSzPts val="3400"/>
              <a:buChar char="•"/>
            </a:pPr>
            <a:r>
              <a:rPr lang="en-US" sz="3400"/>
              <a:t>Trustee Reports</a:t>
            </a:r>
            <a:endParaRPr sz="3400"/>
          </a:p>
          <a:p>
            <a:pPr indent="-444500" lvl="0" marL="457200" rtl="0" algn="l">
              <a:lnSpc>
                <a:spcPct val="90000"/>
              </a:lnSpc>
              <a:spcBef>
                <a:spcPts val="0"/>
              </a:spcBef>
              <a:spcAft>
                <a:spcPts val="0"/>
              </a:spcAft>
              <a:buSzPts val="3400"/>
              <a:buChar char="•"/>
            </a:pPr>
            <a:r>
              <a:rPr lang="en-US" sz="3400"/>
              <a:t>Chosen Agenda Item (CAI) </a:t>
            </a:r>
            <a:endParaRPr sz="3400"/>
          </a:p>
          <a:p>
            <a:pPr indent="-444500" lvl="0" marL="457200" rtl="0" algn="l">
              <a:lnSpc>
                <a:spcPct val="90000"/>
              </a:lnSpc>
              <a:spcBef>
                <a:spcPts val="0"/>
              </a:spcBef>
              <a:spcAft>
                <a:spcPts val="0"/>
              </a:spcAft>
              <a:buSzPts val="3400"/>
              <a:buChar char="•"/>
            </a:pPr>
            <a:r>
              <a:rPr lang="en-US" sz="3400"/>
              <a:t>Breakout Session</a:t>
            </a:r>
            <a:endParaRPr sz="3400"/>
          </a:p>
          <a:p>
            <a:pPr indent="-444500" lvl="0" marL="457200" rtl="0" algn="l">
              <a:lnSpc>
                <a:spcPct val="90000"/>
              </a:lnSpc>
              <a:spcBef>
                <a:spcPts val="0"/>
              </a:spcBef>
              <a:spcAft>
                <a:spcPts val="0"/>
              </a:spcAft>
              <a:buSzPts val="3400"/>
              <a:buChar char="•"/>
            </a:pPr>
            <a:r>
              <a:rPr lang="en-US" sz="3400"/>
              <a:t>SWRDM 2025</a:t>
            </a:r>
            <a:endParaRPr sz="3400"/>
          </a:p>
          <a:p>
            <a:pPr indent="0" lvl="0" marL="152400" rtl="0" algn="l">
              <a:lnSpc>
                <a:spcPct val="90000"/>
              </a:lnSpc>
              <a:spcBef>
                <a:spcPts val="1000"/>
              </a:spcBef>
              <a:spcAft>
                <a:spcPts val="0"/>
              </a:spcAft>
              <a:buSzPts val="2400"/>
              <a:buNone/>
            </a:pPr>
            <a:r>
              <a:t/>
            </a:r>
            <a:endParaRPr sz="2400"/>
          </a:p>
        </p:txBody>
      </p:sp>
      <p:sp>
        <p:nvSpPr>
          <p:cNvPr id="437" name="Google Shape;437;g2c37b58e577_0_5"/>
          <p:cNvSpPr txBox="1"/>
          <p:nvPr>
            <p:ph type="title"/>
          </p:nvPr>
        </p:nvSpPr>
        <p:spPr>
          <a:xfrm>
            <a:off x="363416" y="365125"/>
            <a:ext cx="11465100" cy="9186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3200"/>
              <a:buFont typeface="Calibri"/>
              <a:buNone/>
            </a:pPr>
            <a:r>
              <a:rPr lang="en-US"/>
              <a:t>Agenda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g2c37b58e577_0_54"/>
          <p:cNvSpPr txBox="1"/>
          <p:nvPr>
            <p:ph idx="12" type="sldNum"/>
          </p:nvPr>
        </p:nvSpPr>
        <p:spPr>
          <a:xfrm>
            <a:off x="9085384" y="6463207"/>
            <a:ext cx="2743200" cy="2493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443" name="Google Shape;443;g2c37b58e577_0_54"/>
          <p:cNvSpPr txBox="1"/>
          <p:nvPr>
            <p:ph idx="1" type="body"/>
          </p:nvPr>
        </p:nvSpPr>
        <p:spPr>
          <a:xfrm>
            <a:off x="363416" y="1825625"/>
            <a:ext cx="114651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1000"/>
              </a:spcBef>
              <a:spcAft>
                <a:spcPts val="0"/>
              </a:spcAft>
              <a:buSzPts val="3300"/>
              <a:buChar char="•"/>
            </a:pPr>
            <a:r>
              <a:rPr lang="en-US" sz="3300"/>
              <a:t>What is SWRDM?</a:t>
            </a:r>
            <a:endParaRPr sz="3300"/>
          </a:p>
          <a:p>
            <a:pPr indent="-228600" lvl="0" marL="228600" rtl="0" algn="l">
              <a:lnSpc>
                <a:spcPct val="90000"/>
              </a:lnSpc>
              <a:spcBef>
                <a:spcPts val="1000"/>
              </a:spcBef>
              <a:spcAft>
                <a:spcPts val="0"/>
              </a:spcAft>
              <a:buSzPts val="3300"/>
              <a:buChar char="•"/>
            </a:pPr>
            <a:r>
              <a:rPr lang="en-US" sz="3300"/>
              <a:t>What is the purpose of SWRDM?</a:t>
            </a:r>
            <a:endParaRPr sz="3300"/>
          </a:p>
          <a:p>
            <a:pPr indent="-228600" lvl="0" marL="228600" rtl="0" algn="l">
              <a:lnSpc>
                <a:spcPct val="90000"/>
              </a:lnSpc>
              <a:spcBef>
                <a:spcPts val="1000"/>
              </a:spcBef>
              <a:spcAft>
                <a:spcPts val="0"/>
              </a:spcAft>
              <a:buSzPts val="3300"/>
              <a:buChar char="•"/>
            </a:pPr>
            <a:r>
              <a:rPr lang="en-US" sz="3300"/>
              <a:t>Who is the membership?</a:t>
            </a:r>
            <a:endParaRPr sz="3300"/>
          </a:p>
          <a:p>
            <a:pPr indent="-228600" lvl="0" marL="228600" rtl="0" algn="l">
              <a:lnSpc>
                <a:spcPct val="90000"/>
              </a:lnSpc>
              <a:spcBef>
                <a:spcPts val="1000"/>
              </a:spcBef>
              <a:spcAft>
                <a:spcPts val="0"/>
              </a:spcAft>
              <a:buSzPts val="3300"/>
              <a:buChar char="•"/>
            </a:pPr>
            <a:r>
              <a:rPr lang="en-US" sz="3300"/>
              <a:t>How is SWRDM funded?</a:t>
            </a:r>
            <a:endParaRPr sz="3300"/>
          </a:p>
          <a:p>
            <a:pPr indent="-228600" lvl="0" marL="228600" rtl="0" algn="l">
              <a:lnSpc>
                <a:spcPct val="90000"/>
              </a:lnSpc>
              <a:spcBef>
                <a:spcPts val="1000"/>
              </a:spcBef>
              <a:spcAft>
                <a:spcPts val="0"/>
              </a:spcAft>
              <a:buSzPts val="3300"/>
              <a:buChar char="•"/>
            </a:pPr>
            <a:r>
              <a:rPr lang="en-US" sz="3300"/>
              <a:t>Why the question of self-supporting?</a:t>
            </a:r>
            <a:endParaRPr sz="3300"/>
          </a:p>
          <a:p>
            <a:pPr indent="0" lvl="0" marL="152400" rtl="0" algn="l">
              <a:lnSpc>
                <a:spcPct val="90000"/>
              </a:lnSpc>
              <a:spcBef>
                <a:spcPts val="1000"/>
              </a:spcBef>
              <a:spcAft>
                <a:spcPts val="0"/>
              </a:spcAft>
              <a:buSzPts val="2400"/>
              <a:buNone/>
            </a:pPr>
            <a:r>
              <a:t/>
            </a:r>
            <a:endParaRPr sz="2400"/>
          </a:p>
        </p:txBody>
      </p:sp>
      <p:sp>
        <p:nvSpPr>
          <p:cNvPr id="444" name="Google Shape;444;g2c37b58e577_0_54"/>
          <p:cNvSpPr txBox="1"/>
          <p:nvPr>
            <p:ph type="title"/>
          </p:nvPr>
        </p:nvSpPr>
        <p:spPr>
          <a:xfrm>
            <a:off x="363416" y="365125"/>
            <a:ext cx="11465100" cy="9186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3200"/>
              <a:buFont typeface="Calibri"/>
              <a:buNone/>
            </a:pPr>
            <a:r>
              <a:rPr lang="en-US"/>
              <a:t>Is SWRDM Self-Supporting?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2c37b58e577_0_1"/>
          <p:cNvSpPr/>
          <p:nvPr/>
        </p:nvSpPr>
        <p:spPr>
          <a:xfrm>
            <a:off x="5665304" y="825047"/>
            <a:ext cx="6096000" cy="464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lang="en-US" sz="4000">
                <a:solidFill>
                  <a:schemeClr val="dk1"/>
                </a:solidFill>
                <a:latin typeface="Calibri"/>
                <a:ea typeface="Calibri"/>
                <a:cs typeface="Calibri"/>
                <a:sym typeface="Calibri"/>
              </a:rPr>
              <a:t>January Board of Trustees Letter</a:t>
            </a:r>
            <a:br>
              <a:rPr b="1" i="0" lang="en-US" sz="3600" u="none" cap="none" strike="noStrike">
                <a:solidFill>
                  <a:schemeClr val="dk1"/>
                </a:solidFill>
                <a:latin typeface="Calibri"/>
                <a:ea typeface="Calibri"/>
                <a:cs typeface="Calibri"/>
                <a:sym typeface="Calibri"/>
              </a:rPr>
            </a:br>
            <a:br>
              <a:rPr b="0" i="0" lang="en-US" sz="36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	</a:t>
            </a:r>
            <a:br>
              <a:rPr b="0" i="0" lang="en-US" sz="18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br>
              <a:rPr b="0" i="0" lang="en-US" sz="18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p:txBody>
      </p:sp>
    </p:spTree>
  </p:cSld>
  <p:clrMapOvr>
    <a:masterClrMapping/>
  </p:clrMapOvr>
  <p:transition spd="slow">
    <p:push/>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g2c37b58e577_0_29"/>
          <p:cNvSpPr txBox="1"/>
          <p:nvPr>
            <p:ph idx="12" type="sldNum"/>
          </p:nvPr>
        </p:nvSpPr>
        <p:spPr>
          <a:xfrm>
            <a:off x="9085384" y="6463207"/>
            <a:ext cx="2743200" cy="2493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450" name="Google Shape;450;g2c37b58e577_0_29"/>
          <p:cNvSpPr txBox="1"/>
          <p:nvPr>
            <p:ph idx="1" type="body"/>
          </p:nvPr>
        </p:nvSpPr>
        <p:spPr>
          <a:xfrm>
            <a:off x="363416" y="1825625"/>
            <a:ext cx="114651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1000"/>
              </a:spcBef>
              <a:spcAft>
                <a:spcPts val="0"/>
              </a:spcAft>
              <a:buSzPts val="3700"/>
              <a:buChar char="•"/>
            </a:pPr>
            <a:r>
              <a:rPr lang="en-US" sz="3700"/>
              <a:t>Purpose</a:t>
            </a:r>
            <a:endParaRPr sz="3700"/>
          </a:p>
          <a:p>
            <a:pPr indent="-228600" lvl="0" marL="228600" rtl="0" algn="l">
              <a:lnSpc>
                <a:spcPct val="90000"/>
              </a:lnSpc>
              <a:spcBef>
                <a:spcPts val="1000"/>
              </a:spcBef>
              <a:spcAft>
                <a:spcPts val="0"/>
              </a:spcAft>
              <a:buSzPts val="3700"/>
              <a:buChar char="•"/>
            </a:pPr>
            <a:r>
              <a:rPr lang="en-US" sz="3700"/>
              <a:t>Motions</a:t>
            </a:r>
            <a:endParaRPr sz="3700"/>
          </a:p>
          <a:p>
            <a:pPr indent="-228600" lvl="0" marL="228600" rtl="0" algn="l">
              <a:lnSpc>
                <a:spcPct val="90000"/>
              </a:lnSpc>
              <a:spcBef>
                <a:spcPts val="1000"/>
              </a:spcBef>
              <a:spcAft>
                <a:spcPts val="0"/>
              </a:spcAft>
              <a:buSzPts val="3700"/>
              <a:buChar char="•"/>
            </a:pPr>
            <a:r>
              <a:rPr lang="en-US" sz="3700"/>
              <a:t>Results</a:t>
            </a:r>
            <a:endParaRPr sz="3700"/>
          </a:p>
        </p:txBody>
      </p:sp>
      <p:sp>
        <p:nvSpPr>
          <p:cNvPr id="451" name="Google Shape;451;g2c37b58e577_0_29"/>
          <p:cNvSpPr txBox="1"/>
          <p:nvPr>
            <p:ph type="title"/>
          </p:nvPr>
        </p:nvSpPr>
        <p:spPr>
          <a:xfrm>
            <a:off x="363416" y="365125"/>
            <a:ext cx="11465100" cy="9186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3200"/>
              <a:buFont typeface="Calibri"/>
              <a:buNone/>
            </a:pPr>
            <a:r>
              <a:rPr lang="en-US"/>
              <a:t>Finance &amp; Banking Task Force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g2c37b58e577_0_11"/>
          <p:cNvSpPr txBox="1"/>
          <p:nvPr>
            <p:ph idx="12" type="sldNum"/>
          </p:nvPr>
        </p:nvSpPr>
        <p:spPr>
          <a:xfrm>
            <a:off x="9085384" y="6463207"/>
            <a:ext cx="2743200" cy="2493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457" name="Google Shape;457;g2c37b58e577_0_11"/>
          <p:cNvSpPr txBox="1"/>
          <p:nvPr>
            <p:ph idx="1" type="body"/>
          </p:nvPr>
        </p:nvSpPr>
        <p:spPr>
          <a:xfrm>
            <a:off x="363416" y="1825625"/>
            <a:ext cx="114651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b="1" lang="en-US" sz="2500"/>
              <a:t>Topic:</a:t>
            </a:r>
            <a:r>
              <a:rPr lang="en-US" sz="2500"/>
              <a:t> How can Delegates bring forward topics of concern and have their voices heard before a decision is made?</a:t>
            </a:r>
            <a:endParaRPr sz="2500"/>
          </a:p>
          <a:p>
            <a:pPr indent="0" lvl="0" marL="0" rtl="0" algn="l">
              <a:lnSpc>
                <a:spcPct val="90000"/>
              </a:lnSpc>
              <a:spcBef>
                <a:spcPts val="1000"/>
              </a:spcBef>
              <a:spcAft>
                <a:spcPts val="0"/>
              </a:spcAft>
              <a:buSzPts val="1800"/>
              <a:buNone/>
            </a:pPr>
            <a:r>
              <a:t/>
            </a:r>
            <a:endParaRPr sz="2500"/>
          </a:p>
          <a:p>
            <a:pPr indent="0" lvl="0" marL="0" rtl="0" algn="l">
              <a:lnSpc>
                <a:spcPct val="90000"/>
              </a:lnSpc>
              <a:spcBef>
                <a:spcPts val="1000"/>
              </a:spcBef>
              <a:spcAft>
                <a:spcPts val="0"/>
              </a:spcAft>
              <a:buSzPts val="1800"/>
              <a:buNone/>
            </a:pPr>
            <a:r>
              <a:rPr b="1" lang="en-US" sz="2500"/>
              <a:t>Rationale:</a:t>
            </a:r>
            <a:r>
              <a:rPr lang="en-US" sz="2500"/>
              <a:t> The ultimate responsibility and authority for Al-Anon World Service belongs to the Al-Anon groups who are represented by their Delegates. So hearing their voices before decisions are made is how Al-Anon works. Whether ensuring a trip to Stepping Stones for every panel or a Town Hall following every COB letter or a reliable Alateen Review Process that will no longer take over a year to return, assuring that the Delegates actively participate in decisions is crucial.</a:t>
            </a:r>
            <a:endParaRPr sz="2500"/>
          </a:p>
          <a:p>
            <a:pPr indent="0" lvl="0" marL="0" rtl="0" algn="l">
              <a:lnSpc>
                <a:spcPct val="90000"/>
              </a:lnSpc>
              <a:spcBef>
                <a:spcPts val="1000"/>
              </a:spcBef>
              <a:spcAft>
                <a:spcPts val="0"/>
              </a:spcAft>
              <a:buClr>
                <a:schemeClr val="dk1"/>
              </a:buClr>
              <a:buSzPts val="1100"/>
              <a:buFont typeface="Arial"/>
              <a:buNone/>
            </a:pPr>
            <a:r>
              <a:t/>
            </a:r>
            <a:endParaRPr/>
          </a:p>
        </p:txBody>
      </p:sp>
      <p:sp>
        <p:nvSpPr>
          <p:cNvPr id="458" name="Google Shape;458;g2c37b58e577_0_11"/>
          <p:cNvSpPr txBox="1"/>
          <p:nvPr>
            <p:ph type="title"/>
          </p:nvPr>
        </p:nvSpPr>
        <p:spPr>
          <a:xfrm>
            <a:off x="363416" y="365125"/>
            <a:ext cx="11465100" cy="9186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3200"/>
              <a:buFont typeface="Calibri"/>
              <a:buNone/>
            </a:pPr>
            <a:r>
              <a:rPr lang="en-US"/>
              <a:t>Chosen Agenda Item</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g2c37b58e577_0_47"/>
          <p:cNvSpPr txBox="1"/>
          <p:nvPr>
            <p:ph idx="12" type="sldNum"/>
          </p:nvPr>
        </p:nvSpPr>
        <p:spPr>
          <a:xfrm>
            <a:off x="9085384" y="6463207"/>
            <a:ext cx="2743200" cy="2493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464" name="Google Shape;464;g2c37b58e577_0_47"/>
          <p:cNvSpPr txBox="1"/>
          <p:nvPr>
            <p:ph idx="1" type="body"/>
          </p:nvPr>
        </p:nvSpPr>
        <p:spPr>
          <a:xfrm>
            <a:off x="363416" y="1825625"/>
            <a:ext cx="11465100" cy="43512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000"/>
              </a:spcBef>
              <a:spcAft>
                <a:spcPts val="0"/>
              </a:spcAft>
              <a:buSzPts val="1800"/>
              <a:buNone/>
            </a:pPr>
            <a:r>
              <a:rPr lang="en-US" sz="2400">
                <a:solidFill>
                  <a:srgbClr val="222222"/>
                </a:solidFill>
                <a:highlight>
                  <a:srgbClr val="FFFFFF"/>
                </a:highlight>
                <a:latin typeface="Arial"/>
                <a:ea typeface="Arial"/>
                <a:cs typeface="Arial"/>
                <a:sym typeface="Arial"/>
              </a:rPr>
              <a:t>Based on our discussion at the SWRDM, the CA(N) Delegate submitted a request to WSO to make a possible change to the Handbook to further clarify the definition of Region and further support the importance of the regional delegate meetings.  I have made the following suggestion below or something like it highlighted in bold and underlined</a:t>
            </a:r>
            <a:endParaRPr sz="2400">
              <a:solidFill>
                <a:srgbClr val="222222"/>
              </a:solidFill>
              <a:highlight>
                <a:srgbClr val="FFFFFF"/>
              </a:highlight>
              <a:latin typeface="Arial"/>
              <a:ea typeface="Arial"/>
              <a:cs typeface="Arial"/>
              <a:sym typeface="Arial"/>
            </a:endParaRPr>
          </a:p>
          <a:p>
            <a:pPr indent="0" lvl="0" marL="0" rtl="0" algn="l">
              <a:lnSpc>
                <a:spcPct val="90000"/>
              </a:lnSpc>
              <a:spcBef>
                <a:spcPts val="1000"/>
              </a:spcBef>
              <a:spcAft>
                <a:spcPts val="0"/>
              </a:spcAft>
              <a:buSzPts val="1800"/>
              <a:buNone/>
            </a:pPr>
            <a:r>
              <a:t/>
            </a:r>
            <a:endParaRPr sz="2400">
              <a:solidFill>
                <a:srgbClr val="222222"/>
              </a:solidFill>
              <a:highlight>
                <a:srgbClr val="FFFFFF"/>
              </a:highlight>
              <a:latin typeface="Arial"/>
              <a:ea typeface="Arial"/>
              <a:cs typeface="Arial"/>
              <a:sym typeface="Arial"/>
            </a:endParaRPr>
          </a:p>
          <a:p>
            <a:pPr indent="0" lvl="0" marL="0" rtl="0" algn="l">
              <a:lnSpc>
                <a:spcPct val="90000"/>
              </a:lnSpc>
              <a:spcBef>
                <a:spcPts val="1000"/>
              </a:spcBef>
              <a:spcAft>
                <a:spcPts val="0"/>
              </a:spcAft>
              <a:buSzPts val="1800"/>
              <a:buNone/>
            </a:pPr>
            <a:r>
              <a:rPr lang="en-US" sz="2400">
                <a:solidFill>
                  <a:srgbClr val="222222"/>
                </a:solidFill>
                <a:highlight>
                  <a:srgbClr val="FFFFFF"/>
                </a:highlight>
                <a:latin typeface="Arial"/>
                <a:ea typeface="Arial"/>
                <a:cs typeface="Arial"/>
                <a:sym typeface="Arial"/>
              </a:rPr>
              <a:t>Suggestion to the Terms used in Al-Anon Service:</a:t>
            </a:r>
            <a:endParaRPr sz="2400">
              <a:solidFill>
                <a:srgbClr val="222222"/>
              </a:solidFill>
              <a:highlight>
                <a:srgbClr val="FFFFFF"/>
              </a:highlight>
              <a:latin typeface="Arial"/>
              <a:ea typeface="Arial"/>
              <a:cs typeface="Arial"/>
              <a:sym typeface="Arial"/>
            </a:endParaRPr>
          </a:p>
          <a:p>
            <a:pPr indent="0" lvl="0" marL="0" rtl="0" algn="l">
              <a:lnSpc>
                <a:spcPct val="90000"/>
              </a:lnSpc>
              <a:spcBef>
                <a:spcPts val="1000"/>
              </a:spcBef>
              <a:spcAft>
                <a:spcPts val="0"/>
              </a:spcAft>
              <a:buSzPts val="1800"/>
              <a:buNone/>
            </a:pPr>
            <a:r>
              <a:t/>
            </a:r>
            <a:endParaRPr sz="2400">
              <a:solidFill>
                <a:srgbClr val="222222"/>
              </a:solidFill>
              <a:highlight>
                <a:srgbClr val="FFFFFF"/>
              </a:highlight>
              <a:latin typeface="Arial"/>
              <a:ea typeface="Arial"/>
              <a:cs typeface="Arial"/>
              <a:sym typeface="Arial"/>
            </a:endParaRPr>
          </a:p>
          <a:p>
            <a:pPr indent="0" lvl="0" marL="0" rtl="0" algn="l">
              <a:lnSpc>
                <a:spcPct val="90000"/>
              </a:lnSpc>
              <a:spcBef>
                <a:spcPts val="1000"/>
              </a:spcBef>
              <a:spcAft>
                <a:spcPts val="0"/>
              </a:spcAft>
              <a:buSzPts val="1800"/>
              <a:buNone/>
            </a:pPr>
            <a:r>
              <a:rPr lang="en-US" sz="2400">
                <a:solidFill>
                  <a:srgbClr val="222222"/>
                </a:solidFill>
                <a:highlight>
                  <a:srgbClr val="FFFFFF"/>
                </a:highlight>
                <a:latin typeface="Arial"/>
                <a:ea typeface="Arial"/>
                <a:cs typeface="Arial"/>
                <a:sym typeface="Arial"/>
              </a:rPr>
              <a:t>pg 142  "Region A Geographic grouping of Areas.  There are nine Regions in the World Service Conference Structure; six in the U.S. and three in Canada."  </a:t>
            </a:r>
            <a:r>
              <a:rPr b="1" lang="en-US" sz="2400" u="sng">
                <a:solidFill>
                  <a:srgbClr val="222222"/>
                </a:solidFill>
                <a:highlight>
                  <a:srgbClr val="FFFFFF"/>
                </a:highlight>
                <a:latin typeface="Arial"/>
                <a:ea typeface="Arial"/>
                <a:cs typeface="Arial"/>
                <a:sym typeface="Arial"/>
              </a:rPr>
              <a:t>Some Regions hold a meeting prior to the WSC Conference to prepare Delegates for the WSC Conference.</a:t>
            </a:r>
            <a:endParaRPr sz="2900"/>
          </a:p>
        </p:txBody>
      </p:sp>
      <p:sp>
        <p:nvSpPr>
          <p:cNvPr id="465" name="Google Shape;465;g2c37b58e577_0_47"/>
          <p:cNvSpPr txBox="1"/>
          <p:nvPr>
            <p:ph type="title"/>
          </p:nvPr>
        </p:nvSpPr>
        <p:spPr>
          <a:xfrm>
            <a:off x="363416" y="365125"/>
            <a:ext cx="11465100" cy="9186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3200"/>
              <a:buFont typeface="Calibri"/>
              <a:buNone/>
            </a:pPr>
            <a:r>
              <a:rPr lang="en-US"/>
              <a:t>Handbook Change Suggestion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g2c37b58e577_0_23"/>
          <p:cNvSpPr txBox="1"/>
          <p:nvPr>
            <p:ph idx="12" type="sldNum"/>
          </p:nvPr>
        </p:nvSpPr>
        <p:spPr>
          <a:xfrm>
            <a:off x="9085384" y="6463207"/>
            <a:ext cx="2743200" cy="2493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471" name="Google Shape;471;g2c37b58e577_0_23"/>
          <p:cNvSpPr txBox="1"/>
          <p:nvPr>
            <p:ph idx="1" type="body"/>
          </p:nvPr>
        </p:nvSpPr>
        <p:spPr>
          <a:xfrm>
            <a:off x="363416" y="1825625"/>
            <a:ext cx="114651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1100"/>
              <a:buFont typeface="Arial"/>
              <a:buNone/>
            </a:pPr>
            <a:r>
              <a:rPr lang="en-US" sz="3600"/>
              <a:t>Selection of SWRDM 2025:</a:t>
            </a:r>
            <a:endParaRPr sz="3600"/>
          </a:p>
          <a:p>
            <a:pPr indent="-457200" lvl="0" marL="457200" rtl="0" algn="l">
              <a:lnSpc>
                <a:spcPct val="90000"/>
              </a:lnSpc>
              <a:spcBef>
                <a:spcPts val="1000"/>
              </a:spcBef>
              <a:spcAft>
                <a:spcPts val="0"/>
              </a:spcAft>
              <a:buSzPts val="3600"/>
              <a:buChar char="•"/>
            </a:pPr>
            <a:r>
              <a:rPr lang="en-US" sz="3600"/>
              <a:t>Site Affirmation - Colorado!</a:t>
            </a:r>
            <a:endParaRPr sz="3600"/>
          </a:p>
          <a:p>
            <a:pPr indent="-457200" lvl="0" marL="457200" rtl="0" algn="l">
              <a:lnSpc>
                <a:spcPct val="90000"/>
              </a:lnSpc>
              <a:spcBef>
                <a:spcPts val="0"/>
              </a:spcBef>
              <a:spcAft>
                <a:spcPts val="0"/>
              </a:spcAft>
              <a:buSzPts val="3600"/>
              <a:buChar char="•"/>
            </a:pPr>
            <a:r>
              <a:rPr lang="en-US" sz="3600"/>
              <a:t>Site Chair - Kari O - CO</a:t>
            </a:r>
            <a:endParaRPr sz="3600"/>
          </a:p>
          <a:p>
            <a:pPr indent="-457200" lvl="0" marL="457200" rtl="0" algn="l">
              <a:lnSpc>
                <a:spcPct val="90000"/>
              </a:lnSpc>
              <a:spcBef>
                <a:spcPts val="0"/>
              </a:spcBef>
              <a:spcAft>
                <a:spcPts val="0"/>
              </a:spcAft>
              <a:buSzPts val="3600"/>
              <a:buChar char="•"/>
            </a:pPr>
            <a:r>
              <a:rPr lang="en-US" sz="3600"/>
              <a:t>Program Chair - John M - Past Delegate CA (N)</a:t>
            </a:r>
            <a:endParaRPr sz="3600"/>
          </a:p>
          <a:p>
            <a:pPr indent="-457200" lvl="0" marL="457200" rtl="0" algn="l">
              <a:lnSpc>
                <a:spcPct val="90000"/>
              </a:lnSpc>
              <a:spcBef>
                <a:spcPts val="0"/>
              </a:spcBef>
              <a:spcAft>
                <a:spcPts val="0"/>
              </a:spcAft>
              <a:buSzPts val="3600"/>
              <a:buChar char="•"/>
            </a:pPr>
            <a:r>
              <a:rPr lang="en-US" sz="3600"/>
              <a:t>Recording Secretary - Carolyn A - Past Delegate HI</a:t>
            </a:r>
            <a:endParaRPr sz="3600"/>
          </a:p>
        </p:txBody>
      </p:sp>
      <p:sp>
        <p:nvSpPr>
          <p:cNvPr id="472" name="Google Shape;472;g2c37b58e577_0_23"/>
          <p:cNvSpPr txBox="1"/>
          <p:nvPr>
            <p:ph type="title"/>
          </p:nvPr>
        </p:nvSpPr>
        <p:spPr>
          <a:xfrm>
            <a:off x="363416" y="365125"/>
            <a:ext cx="11465100" cy="9186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3200"/>
              <a:buFont typeface="Calibri"/>
              <a:buNone/>
            </a:pPr>
            <a:r>
              <a:rPr lang="en-US"/>
              <a:t>2025 Site Selection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g2c37b58e577_0_17"/>
          <p:cNvSpPr txBox="1"/>
          <p:nvPr>
            <p:ph idx="12" type="sldNum"/>
          </p:nvPr>
        </p:nvSpPr>
        <p:spPr>
          <a:xfrm>
            <a:off x="9085384" y="6463207"/>
            <a:ext cx="2743200" cy="2493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478" name="Google Shape;478;g2c37b58e577_0_17"/>
          <p:cNvSpPr txBox="1"/>
          <p:nvPr>
            <p:ph idx="1" type="body"/>
          </p:nvPr>
        </p:nvSpPr>
        <p:spPr>
          <a:xfrm>
            <a:off x="363416" y="1825625"/>
            <a:ext cx="114651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sz="3900"/>
              <a:t>Suggested Questions:</a:t>
            </a:r>
            <a:endParaRPr sz="3900"/>
          </a:p>
          <a:p>
            <a:pPr indent="0" lvl="0" marL="0" rtl="0" algn="l">
              <a:lnSpc>
                <a:spcPct val="90000"/>
              </a:lnSpc>
              <a:spcBef>
                <a:spcPts val="1000"/>
              </a:spcBef>
              <a:spcAft>
                <a:spcPts val="0"/>
              </a:spcAft>
              <a:buSzPts val="1800"/>
              <a:buNone/>
            </a:pPr>
            <a:r>
              <a:rPr lang="en-US" sz="3900"/>
              <a:t>1. How do we balance service authority and service responsibility?</a:t>
            </a:r>
            <a:endParaRPr sz="3900"/>
          </a:p>
          <a:p>
            <a:pPr indent="0" lvl="0" marL="0" rtl="0" algn="l">
              <a:lnSpc>
                <a:spcPct val="90000"/>
              </a:lnSpc>
              <a:spcBef>
                <a:spcPts val="1000"/>
              </a:spcBef>
              <a:spcAft>
                <a:spcPts val="0"/>
              </a:spcAft>
              <a:buSzPts val="1800"/>
              <a:buNone/>
            </a:pPr>
            <a:r>
              <a:rPr lang="en-US" sz="3900"/>
              <a:t>2. When out of balance, what spiritual principles can we use to bring us back into equilibrium?</a:t>
            </a:r>
            <a:endParaRPr sz="3900"/>
          </a:p>
          <a:p>
            <a:pPr indent="0" lvl="0" marL="0" rtl="0" algn="l">
              <a:lnSpc>
                <a:spcPct val="90000"/>
              </a:lnSpc>
              <a:spcBef>
                <a:spcPts val="1000"/>
              </a:spcBef>
              <a:spcAft>
                <a:spcPts val="0"/>
              </a:spcAft>
              <a:buSzPts val="1800"/>
              <a:buNone/>
            </a:pPr>
            <a:r>
              <a:t/>
            </a:r>
            <a:endParaRPr/>
          </a:p>
          <a:p>
            <a:pPr indent="-76200" lvl="0" marL="228600" rtl="0" algn="l">
              <a:lnSpc>
                <a:spcPct val="90000"/>
              </a:lnSpc>
              <a:spcBef>
                <a:spcPts val="1000"/>
              </a:spcBef>
              <a:spcAft>
                <a:spcPts val="0"/>
              </a:spcAft>
              <a:buSzPts val="2400"/>
              <a:buNone/>
            </a:pPr>
            <a:r>
              <a:t/>
            </a:r>
            <a:endParaRPr sz="2400"/>
          </a:p>
        </p:txBody>
      </p:sp>
      <p:sp>
        <p:nvSpPr>
          <p:cNvPr id="479" name="Google Shape;479;g2c37b58e577_0_17"/>
          <p:cNvSpPr txBox="1"/>
          <p:nvPr>
            <p:ph type="title"/>
          </p:nvPr>
        </p:nvSpPr>
        <p:spPr>
          <a:xfrm>
            <a:off x="363416" y="365125"/>
            <a:ext cx="11465100" cy="9186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3200"/>
              <a:buFont typeface="Calibri"/>
              <a:buNone/>
            </a:pPr>
            <a:r>
              <a:rPr lang="en-US"/>
              <a:t>Breakout Session (Concept 10)</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g2c37b58e577_0_63"/>
          <p:cNvSpPr txBox="1"/>
          <p:nvPr>
            <p:ph idx="12" type="sldNum"/>
          </p:nvPr>
        </p:nvSpPr>
        <p:spPr>
          <a:xfrm>
            <a:off x="9085384" y="6463207"/>
            <a:ext cx="2743200" cy="2493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485" name="Google Shape;485;g2c37b58e577_0_63"/>
          <p:cNvSpPr txBox="1"/>
          <p:nvPr>
            <p:ph idx="1" type="body"/>
          </p:nvPr>
        </p:nvSpPr>
        <p:spPr>
          <a:xfrm>
            <a:off x="363416" y="1825625"/>
            <a:ext cx="114651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1000"/>
              </a:spcBef>
              <a:spcAft>
                <a:spcPts val="0"/>
              </a:spcAft>
              <a:buSzPts val="3600"/>
              <a:buChar char="•"/>
            </a:pPr>
            <a:r>
              <a:rPr lang="en-US" sz="3000"/>
              <a:t>Elections - 2024</a:t>
            </a:r>
            <a:endParaRPr sz="3000"/>
          </a:p>
          <a:p>
            <a:pPr indent="0" lvl="0" marL="0" rtl="0" algn="l">
              <a:lnSpc>
                <a:spcPct val="90000"/>
              </a:lnSpc>
              <a:spcBef>
                <a:spcPts val="1000"/>
              </a:spcBef>
              <a:spcAft>
                <a:spcPts val="0"/>
              </a:spcAft>
              <a:buSzPts val="1800"/>
              <a:buNone/>
            </a:pPr>
            <a:r>
              <a:t/>
            </a:r>
            <a:endParaRPr/>
          </a:p>
          <a:p>
            <a:pPr indent="-76200" lvl="0" marL="228600" rtl="0" algn="l">
              <a:lnSpc>
                <a:spcPct val="90000"/>
              </a:lnSpc>
              <a:spcBef>
                <a:spcPts val="1000"/>
              </a:spcBef>
              <a:spcAft>
                <a:spcPts val="0"/>
              </a:spcAft>
              <a:buSzPts val="2400"/>
              <a:buNone/>
            </a:pPr>
            <a:r>
              <a:t/>
            </a:r>
            <a:endParaRPr sz="2400"/>
          </a:p>
        </p:txBody>
      </p:sp>
      <p:sp>
        <p:nvSpPr>
          <p:cNvPr id="486" name="Google Shape;486;g2c37b58e577_0_63"/>
          <p:cNvSpPr txBox="1"/>
          <p:nvPr>
            <p:ph type="title"/>
          </p:nvPr>
        </p:nvSpPr>
        <p:spPr>
          <a:xfrm>
            <a:off x="363416" y="365125"/>
            <a:ext cx="11465100" cy="9186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3200"/>
              <a:buFont typeface="Calibri"/>
              <a:buNone/>
            </a:pPr>
            <a:r>
              <a:rPr lang="en-US"/>
              <a:t>Finally . . .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19"/>
          <p:cNvSpPr txBox="1"/>
          <p:nvPr>
            <p:ph idx="12" type="sldNum"/>
          </p:nvPr>
        </p:nvSpPr>
        <p:spPr>
          <a:xfrm>
            <a:off x="9085384" y="6463207"/>
            <a:ext cx="2743200" cy="24938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492" name="Google Shape;492;p19"/>
          <p:cNvSpPr txBox="1"/>
          <p:nvPr>
            <p:ph type="title"/>
          </p:nvPr>
        </p:nvSpPr>
        <p:spPr>
          <a:xfrm>
            <a:off x="915466" y="1276857"/>
            <a:ext cx="4097778" cy="1255325"/>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lt1"/>
              </a:buClr>
              <a:buSzPts val="3600"/>
              <a:buFont typeface="Calibri"/>
              <a:buNone/>
            </a:pPr>
            <a:r>
              <a:rPr lang="en-US"/>
              <a:t>THANK YOU!</a:t>
            </a:r>
            <a:endParaRPr/>
          </a:p>
        </p:txBody>
      </p:sp>
      <p:sp>
        <p:nvSpPr>
          <p:cNvPr id="493" name="Google Shape;493;p19"/>
          <p:cNvSpPr txBox="1"/>
          <p:nvPr>
            <p:ph idx="1" type="body"/>
          </p:nvPr>
        </p:nvSpPr>
        <p:spPr>
          <a:xfrm>
            <a:off x="915467" y="2620651"/>
            <a:ext cx="4097778" cy="193368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t/>
            </a:r>
            <a:endParaRPr/>
          </a:p>
        </p:txBody>
      </p:sp>
    </p:spTree>
  </p:cSld>
  <p:clrMapOvr>
    <a:masterClrMapping/>
  </p:clrMapOvr>
  <mc:AlternateContent>
    <mc:Choice Requires="p14">
      <p:transition spd="slow" p14:dur="1400">
        <p14:rippl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
          <p:cNvSpPr txBox="1"/>
          <p:nvPr>
            <p:ph idx="12" type="sldNum"/>
          </p:nvPr>
        </p:nvSpPr>
        <p:spPr>
          <a:xfrm>
            <a:off x="9085384" y="6463207"/>
            <a:ext cx="2743200" cy="24938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262" name="Google Shape;262;p2"/>
          <p:cNvSpPr txBox="1"/>
          <p:nvPr>
            <p:ph idx="1" type="body"/>
          </p:nvPr>
        </p:nvSpPr>
        <p:spPr>
          <a:xfrm>
            <a:off x="363416" y="1937502"/>
            <a:ext cx="5299333"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SzPts val="2400"/>
              <a:buChar char="•"/>
            </a:pPr>
            <a:r>
              <a:rPr lang="en-US" sz="2400"/>
              <a:t>Increased literature sales:  $3,217,630</a:t>
            </a:r>
            <a:endParaRPr/>
          </a:p>
          <a:p>
            <a:pPr indent="-228600" lvl="0" marL="228600" rtl="0" algn="l">
              <a:lnSpc>
                <a:spcPct val="90000"/>
              </a:lnSpc>
              <a:spcBef>
                <a:spcPts val="1000"/>
              </a:spcBef>
              <a:spcAft>
                <a:spcPts val="0"/>
              </a:spcAft>
              <a:buSzPts val="2400"/>
              <a:buChar char="•"/>
            </a:pPr>
            <a:r>
              <a:rPr lang="en-US" sz="2400"/>
              <a:t>Increased contributions:  $2,916,399</a:t>
            </a:r>
            <a:endParaRPr/>
          </a:p>
          <a:p>
            <a:pPr indent="-228600" lvl="0" marL="228600" rtl="0" algn="l">
              <a:lnSpc>
                <a:spcPct val="90000"/>
              </a:lnSpc>
              <a:spcBef>
                <a:spcPts val="1000"/>
              </a:spcBef>
              <a:spcAft>
                <a:spcPts val="0"/>
              </a:spcAft>
              <a:buSzPts val="2400"/>
              <a:buChar char="•"/>
            </a:pPr>
            <a:r>
              <a:rPr lang="en-US" sz="2400"/>
              <a:t>Improved investments</a:t>
            </a:r>
            <a:endParaRPr/>
          </a:p>
          <a:p>
            <a:pPr indent="-228600" lvl="0" marL="228600" rtl="0" algn="l">
              <a:lnSpc>
                <a:spcPct val="90000"/>
              </a:lnSpc>
              <a:spcBef>
                <a:spcPts val="1000"/>
              </a:spcBef>
              <a:spcAft>
                <a:spcPts val="0"/>
              </a:spcAft>
              <a:buSzPts val="2400"/>
              <a:buChar char="•"/>
            </a:pPr>
            <a:r>
              <a:rPr lang="en-US" sz="2400"/>
              <a:t>Net increase in assets of $1,077,619 vs the original budgeted $64,770</a:t>
            </a:r>
            <a:endParaRPr/>
          </a:p>
          <a:p>
            <a:pPr indent="-76200" lvl="0" marL="228600" rtl="0" algn="l">
              <a:lnSpc>
                <a:spcPct val="90000"/>
              </a:lnSpc>
              <a:spcBef>
                <a:spcPts val="1000"/>
              </a:spcBef>
              <a:spcAft>
                <a:spcPts val="0"/>
              </a:spcAft>
              <a:buSzPts val="2400"/>
              <a:buNone/>
            </a:pPr>
            <a:r>
              <a:t/>
            </a:r>
            <a:endParaRPr sz="2400"/>
          </a:p>
          <a:p>
            <a:pPr indent="0" lvl="0" marL="0" rtl="0" algn="l">
              <a:lnSpc>
                <a:spcPct val="90000"/>
              </a:lnSpc>
              <a:spcBef>
                <a:spcPts val="1000"/>
              </a:spcBef>
              <a:spcAft>
                <a:spcPts val="0"/>
              </a:spcAft>
              <a:buSzPts val="2400"/>
              <a:buNone/>
            </a:pPr>
            <a:r>
              <a:rPr lang="en-US" sz="2400"/>
              <a:t>An increase in the reserve fund of $1,089,173 due to favorable market conditions.  This will also be the first time in a while that there will be a new deposit into the reserve fund in many years.</a:t>
            </a:r>
            <a:endParaRPr/>
          </a:p>
        </p:txBody>
      </p:sp>
      <p:sp>
        <p:nvSpPr>
          <p:cNvPr id="263" name="Google Shape;263;p2"/>
          <p:cNvSpPr txBox="1"/>
          <p:nvPr>
            <p:ph type="title"/>
          </p:nvPr>
        </p:nvSpPr>
        <p:spPr>
          <a:xfrm>
            <a:off x="363416" y="365125"/>
            <a:ext cx="11465168" cy="91855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3600"/>
              <a:buFont typeface="Calibri"/>
              <a:buNone/>
            </a:pPr>
            <a:r>
              <a:rPr lang="en-US" sz="3600"/>
              <a:t>Finances:  WSO as of December 2023</a:t>
            </a:r>
            <a:r>
              <a:rPr lang="en-US"/>
              <a:t>	</a:t>
            </a:r>
            <a:endParaRPr/>
          </a:p>
        </p:txBody>
      </p:sp>
      <p:graphicFrame>
        <p:nvGraphicFramePr>
          <p:cNvPr id="264" name="Google Shape;264;p2"/>
          <p:cNvGraphicFramePr/>
          <p:nvPr/>
        </p:nvGraphicFramePr>
        <p:xfrm>
          <a:off x="6383383" y="2401233"/>
          <a:ext cx="3000000" cy="3000000"/>
        </p:xfrm>
        <a:graphic>
          <a:graphicData uri="http://schemas.openxmlformats.org/drawingml/2006/table">
            <a:tbl>
              <a:tblPr bandRow="1" firstRow="1">
                <a:noFill/>
                <a:tableStyleId>{780B9998-3EEB-423F-BD52-0EB2CE7B7BF8}</a:tableStyleId>
              </a:tblPr>
              <a:tblGrid>
                <a:gridCol w="1610125"/>
                <a:gridCol w="1610125"/>
                <a:gridCol w="1610125"/>
              </a:tblGrid>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YTD Actuals</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YTD Budget</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Revenue</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  Literature     Sales – Net</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$3,217,630</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$2,768,930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  Contributions</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$2,916,399</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$2,532,900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  Other income</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$768,824</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$558,600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Total Revenue</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$6,902,853</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$5,860,430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Total Expenses</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$5,825,234</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$5,795,664</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Net Increase</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$1,077,619</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$64,770</a:t>
                      </a:r>
                      <a:endParaRPr sz="1400" u="none" cap="none" strike="noStrike"/>
                    </a:p>
                  </a:txBody>
                  <a:tcPr marT="45725" marB="45725" marR="91450" marL="91450"/>
                </a:tc>
              </a:tr>
            </a:tbl>
          </a:graphicData>
        </a:graphic>
      </p:graphicFrame>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5"/>
          <p:cNvSpPr txBox="1"/>
          <p:nvPr>
            <p:ph idx="12" type="sldNum"/>
          </p:nvPr>
        </p:nvSpPr>
        <p:spPr>
          <a:xfrm>
            <a:off x="9085384" y="6463207"/>
            <a:ext cx="2743200" cy="24938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270" name="Google Shape;270;p5"/>
          <p:cNvSpPr txBox="1"/>
          <p:nvPr>
            <p:ph idx="1" type="body"/>
          </p:nvPr>
        </p:nvSpPr>
        <p:spPr>
          <a:xfrm>
            <a:off x="363416" y="1825625"/>
            <a:ext cx="11465168"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None/>
            </a:pPr>
            <a:r>
              <a:rPr lang="en-US"/>
              <a:t>The 2024 WSO Projects Landscape includes the following: </a:t>
            </a:r>
            <a:endParaRPr/>
          </a:p>
          <a:p>
            <a:pPr indent="-228600" lvl="0" marL="228600" rtl="0" algn="l">
              <a:lnSpc>
                <a:spcPct val="90000"/>
              </a:lnSpc>
              <a:spcBef>
                <a:spcPts val="1000"/>
              </a:spcBef>
              <a:spcAft>
                <a:spcPts val="0"/>
              </a:spcAft>
              <a:buSzPts val="1800"/>
              <a:buChar char="•"/>
            </a:pPr>
            <a:r>
              <a:rPr lang="en-US"/>
              <a:t>eBooks globally </a:t>
            </a:r>
            <a:endParaRPr/>
          </a:p>
          <a:p>
            <a:pPr indent="-228600" lvl="0" marL="228600" rtl="0" algn="l">
              <a:lnSpc>
                <a:spcPct val="90000"/>
              </a:lnSpc>
              <a:spcBef>
                <a:spcPts val="1000"/>
              </a:spcBef>
              <a:spcAft>
                <a:spcPts val="0"/>
              </a:spcAft>
              <a:buSzPts val="1800"/>
              <a:buChar char="•"/>
            </a:pPr>
            <a:r>
              <a:rPr lang="en-US"/>
              <a:t>Next Generation Group Records </a:t>
            </a:r>
            <a:endParaRPr/>
          </a:p>
          <a:p>
            <a:pPr indent="-228600" lvl="0" marL="228600" rtl="0" algn="l">
              <a:lnSpc>
                <a:spcPct val="90000"/>
              </a:lnSpc>
              <a:spcBef>
                <a:spcPts val="1000"/>
              </a:spcBef>
              <a:spcAft>
                <a:spcPts val="0"/>
              </a:spcAft>
              <a:buSzPts val="1800"/>
              <a:buChar char="•"/>
            </a:pPr>
            <a:r>
              <a:rPr lang="en-US"/>
              <a:t>Online Store Version 2.0 </a:t>
            </a:r>
            <a:endParaRPr/>
          </a:p>
          <a:p>
            <a:pPr indent="-228600" lvl="0" marL="228600" rtl="0" algn="l">
              <a:lnSpc>
                <a:spcPct val="90000"/>
              </a:lnSpc>
              <a:spcBef>
                <a:spcPts val="1000"/>
              </a:spcBef>
              <a:spcAft>
                <a:spcPts val="0"/>
              </a:spcAft>
              <a:buSzPts val="1800"/>
              <a:buChar char="•"/>
            </a:pPr>
            <a:r>
              <a:rPr lang="en-US"/>
              <a:t>Electronic Alateen Planning &amp; Validation </a:t>
            </a:r>
            <a:endParaRPr/>
          </a:p>
          <a:p>
            <a:pPr indent="-228600" lvl="0" marL="228600" rtl="0" algn="l">
              <a:lnSpc>
                <a:spcPct val="90000"/>
              </a:lnSpc>
              <a:spcBef>
                <a:spcPts val="1000"/>
              </a:spcBef>
              <a:spcAft>
                <a:spcPts val="0"/>
              </a:spcAft>
              <a:buSzPts val="1800"/>
              <a:buChar char="•"/>
            </a:pPr>
            <a:r>
              <a:rPr lang="en-US"/>
              <a:t>CAL Globally </a:t>
            </a:r>
            <a:endParaRPr/>
          </a:p>
          <a:p>
            <a:pPr indent="-228600" lvl="0" marL="228600" rtl="0" algn="l">
              <a:lnSpc>
                <a:spcPct val="90000"/>
              </a:lnSpc>
              <a:spcBef>
                <a:spcPts val="1000"/>
              </a:spcBef>
              <a:spcAft>
                <a:spcPts val="0"/>
              </a:spcAft>
              <a:buSzPts val="1800"/>
              <a:buChar char="•"/>
            </a:pPr>
            <a:r>
              <a:rPr lang="en-US"/>
              <a:t>GEMS Booklet </a:t>
            </a:r>
            <a:endParaRPr/>
          </a:p>
          <a:p>
            <a:pPr indent="-228600" lvl="0" marL="228600" rtl="0" algn="l">
              <a:lnSpc>
                <a:spcPct val="90000"/>
              </a:lnSpc>
              <a:spcBef>
                <a:spcPts val="1000"/>
              </a:spcBef>
              <a:spcAft>
                <a:spcPts val="0"/>
              </a:spcAft>
              <a:buSzPts val="1800"/>
              <a:buChar char="•"/>
            </a:pPr>
            <a:r>
              <a:rPr lang="en-US"/>
              <a:t>A.A.2025 International Convention in Vancouver</a:t>
            </a:r>
            <a:endParaRPr/>
          </a:p>
          <a:p>
            <a:pPr indent="-228600" lvl="0" marL="228600" rtl="0" algn="l">
              <a:lnSpc>
                <a:spcPct val="90000"/>
              </a:lnSpc>
              <a:spcBef>
                <a:spcPts val="1000"/>
              </a:spcBef>
              <a:spcAft>
                <a:spcPts val="0"/>
              </a:spcAft>
              <a:buSzPts val="1800"/>
              <a:buChar char="•"/>
            </a:pPr>
            <a:r>
              <a:rPr lang="en-US"/>
              <a:t>Al-Anon 2028 International Convention Site Selection </a:t>
            </a:r>
            <a:endParaRPr/>
          </a:p>
          <a:p>
            <a:pPr indent="-228600" lvl="0" marL="228600" rtl="0" algn="l">
              <a:lnSpc>
                <a:spcPct val="90000"/>
              </a:lnSpc>
              <a:spcBef>
                <a:spcPts val="1000"/>
              </a:spcBef>
              <a:spcAft>
                <a:spcPts val="0"/>
              </a:spcAft>
              <a:buSzPts val="1800"/>
              <a:buChar char="•"/>
            </a:pPr>
            <a:r>
              <a:rPr lang="en-US"/>
              <a:t>Revamping the Trustee Application </a:t>
            </a:r>
            <a:endParaRPr/>
          </a:p>
          <a:p>
            <a:pPr indent="-114300" lvl="0" marL="228600" rtl="0" algn="l">
              <a:lnSpc>
                <a:spcPct val="90000"/>
              </a:lnSpc>
              <a:spcBef>
                <a:spcPts val="1000"/>
              </a:spcBef>
              <a:spcAft>
                <a:spcPts val="0"/>
              </a:spcAft>
              <a:buSzPts val="1800"/>
              <a:buNone/>
            </a:pPr>
            <a:r>
              <a:t/>
            </a:r>
            <a:endParaRPr/>
          </a:p>
          <a:p>
            <a:pPr indent="-228600" lvl="0" marL="228600" rtl="0" algn="l">
              <a:lnSpc>
                <a:spcPct val="90000"/>
              </a:lnSpc>
              <a:spcBef>
                <a:spcPts val="1000"/>
              </a:spcBef>
              <a:spcAft>
                <a:spcPts val="0"/>
              </a:spcAft>
              <a:buSzPts val="1800"/>
              <a:buChar char="•"/>
            </a:pPr>
            <a:r>
              <a:rPr lang="en-US"/>
              <a:t>In addition to the 2024 projects, the WSO Staff continue to provide their time and resources to the services listed on the back of each appeal letter. </a:t>
            </a:r>
            <a:endParaRPr/>
          </a:p>
        </p:txBody>
      </p:sp>
      <p:sp>
        <p:nvSpPr>
          <p:cNvPr id="271" name="Google Shape;271;p5"/>
          <p:cNvSpPr txBox="1"/>
          <p:nvPr>
            <p:ph type="title"/>
          </p:nvPr>
        </p:nvSpPr>
        <p:spPr>
          <a:xfrm>
            <a:off x="363416" y="365125"/>
            <a:ext cx="11465168" cy="91855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3200"/>
              <a:buFont typeface="Calibri"/>
              <a:buNone/>
            </a:pPr>
            <a:r>
              <a:rPr lang="en-US"/>
              <a:t>Some projects being worked on…</a:t>
            </a:r>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7"/>
          <p:cNvSpPr txBox="1"/>
          <p:nvPr>
            <p:ph idx="12" type="sldNum"/>
          </p:nvPr>
        </p:nvSpPr>
        <p:spPr>
          <a:xfrm>
            <a:off x="9085384" y="6463207"/>
            <a:ext cx="2743200" cy="24938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277" name="Google Shape;277;p17"/>
          <p:cNvSpPr txBox="1"/>
          <p:nvPr>
            <p:ph idx="1" type="body"/>
          </p:nvPr>
        </p:nvSpPr>
        <p:spPr>
          <a:xfrm>
            <a:off x="363416" y="1825625"/>
            <a:ext cx="11465168" cy="4351338"/>
          </a:xfrm>
          <a:prstGeom prst="rect">
            <a:avLst/>
          </a:prstGeom>
          <a:noFill/>
          <a:ln>
            <a:noFill/>
          </a:ln>
        </p:spPr>
        <p:txBody>
          <a:bodyPr anchorCtr="0" anchor="t" bIns="45700" lIns="91425" spcFirstLastPara="1" rIns="91425" wrap="square" tIns="45700">
            <a:normAutofit lnSpcReduction="20000"/>
          </a:bodyPr>
          <a:lstStyle/>
          <a:p>
            <a:pPr indent="-444500" lvl="0" marL="457200" rtl="0" algn="l">
              <a:spcBef>
                <a:spcPts val="1000"/>
              </a:spcBef>
              <a:spcAft>
                <a:spcPts val="0"/>
              </a:spcAft>
              <a:buSzPts val="3400"/>
              <a:buChar char="•"/>
            </a:pPr>
            <a:r>
              <a:rPr lang="en-US" sz="3400"/>
              <a:t>Changes to Nominating</a:t>
            </a:r>
            <a:endParaRPr sz="3400"/>
          </a:p>
          <a:p>
            <a:pPr indent="-444500" lvl="0" marL="457200" rtl="0" algn="l">
              <a:spcBef>
                <a:spcPts val="1000"/>
              </a:spcBef>
              <a:spcAft>
                <a:spcPts val="0"/>
              </a:spcAft>
              <a:buSzPts val="3400"/>
              <a:buChar char="•"/>
            </a:pPr>
            <a:r>
              <a:rPr lang="en-US" sz="3400"/>
              <a:t>T</a:t>
            </a:r>
            <a:r>
              <a:rPr lang="en-US" sz="3400"/>
              <a:t>he Board approved the Nominating Committee recommendations as follows:</a:t>
            </a:r>
            <a:endParaRPr sz="3400"/>
          </a:p>
          <a:p>
            <a:pPr indent="-444500" lvl="1" marL="914400" marR="0" rtl="0" algn="l">
              <a:lnSpc>
                <a:spcPct val="90000"/>
              </a:lnSpc>
              <a:spcBef>
                <a:spcPts val="1000"/>
              </a:spcBef>
              <a:spcAft>
                <a:spcPts val="0"/>
              </a:spcAft>
              <a:buSzPts val="3400"/>
              <a:buChar char="•"/>
            </a:pPr>
            <a:r>
              <a:rPr lang="en-US" sz="3400"/>
              <a:t>Revise and replace the current Trustee Role Description effective immediately</a:t>
            </a:r>
            <a:endParaRPr sz="3400"/>
          </a:p>
          <a:p>
            <a:pPr indent="-444500" lvl="1" marL="914400" marR="0" rtl="0" algn="l">
              <a:lnSpc>
                <a:spcPct val="90000"/>
              </a:lnSpc>
              <a:spcBef>
                <a:spcPts val="1000"/>
              </a:spcBef>
              <a:spcAft>
                <a:spcPts val="0"/>
              </a:spcAft>
              <a:buSzPts val="3400"/>
              <a:buChar char="•"/>
            </a:pPr>
            <a:r>
              <a:rPr lang="en-US" sz="3400"/>
              <a:t>Begin using the revised Trustee Application for the 2024 nominating process, which commences August16, 2024</a:t>
            </a:r>
            <a:endParaRPr sz="3400"/>
          </a:p>
          <a:p>
            <a:pPr indent="-444500" lvl="1" marL="914400" marR="0" rtl="0" algn="l">
              <a:lnSpc>
                <a:spcPct val="90000"/>
              </a:lnSpc>
              <a:spcBef>
                <a:spcPts val="1000"/>
              </a:spcBef>
              <a:spcAft>
                <a:spcPts val="0"/>
              </a:spcAft>
              <a:buSzPts val="3400"/>
              <a:buChar char="•"/>
            </a:pPr>
            <a:r>
              <a:rPr lang="en-US" sz="3400"/>
              <a:t>Hold Regional Committee on Trustees Chairperson and Co-Chairperson elections during the time frame of the WSC</a:t>
            </a:r>
            <a:endParaRPr/>
          </a:p>
        </p:txBody>
      </p:sp>
      <p:sp>
        <p:nvSpPr>
          <p:cNvPr id="278" name="Google Shape;278;p17"/>
          <p:cNvSpPr txBox="1"/>
          <p:nvPr>
            <p:ph type="title"/>
          </p:nvPr>
        </p:nvSpPr>
        <p:spPr>
          <a:xfrm>
            <a:off x="363416" y="365125"/>
            <a:ext cx="11465168" cy="91855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3200"/>
              <a:buFont typeface="Calibri"/>
              <a:buNone/>
            </a:pPr>
            <a:r>
              <a:rPr lang="en-US"/>
              <a:t>Nominating</a:t>
            </a:r>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2c51237a5a4_0_15"/>
          <p:cNvSpPr txBox="1"/>
          <p:nvPr>
            <p:ph idx="12" type="sldNum"/>
          </p:nvPr>
        </p:nvSpPr>
        <p:spPr>
          <a:xfrm>
            <a:off x="9085384" y="6463207"/>
            <a:ext cx="2743200" cy="2493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284" name="Google Shape;284;g2c51237a5a4_0_15"/>
          <p:cNvSpPr txBox="1"/>
          <p:nvPr>
            <p:ph idx="1" type="body"/>
          </p:nvPr>
        </p:nvSpPr>
        <p:spPr>
          <a:xfrm>
            <a:off x="363425" y="1825625"/>
            <a:ext cx="11465100" cy="4772700"/>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l">
              <a:lnSpc>
                <a:spcPct val="90000"/>
              </a:lnSpc>
              <a:spcBef>
                <a:spcPts val="1000"/>
              </a:spcBef>
              <a:spcAft>
                <a:spcPts val="0"/>
              </a:spcAft>
              <a:buNone/>
            </a:pPr>
            <a:r>
              <a:rPr lang="en-US" sz="6423"/>
              <a:t>The list of nominees to be presented to the World Service Conference (WSC) for traditional approval are:</a:t>
            </a:r>
            <a:endParaRPr sz="6423"/>
          </a:p>
          <a:p>
            <a:pPr indent="-330566" lvl="0" marL="457200" marR="0" rtl="0" algn="l">
              <a:lnSpc>
                <a:spcPct val="90000"/>
              </a:lnSpc>
              <a:spcBef>
                <a:spcPts val="1000"/>
              </a:spcBef>
              <a:spcAft>
                <a:spcPts val="0"/>
              </a:spcAft>
              <a:buSzPct val="100000"/>
              <a:buChar char="•"/>
            </a:pPr>
            <a:r>
              <a:rPr lang="en-US" sz="6423"/>
              <a:t>Regional Trustee:</a:t>
            </a:r>
            <a:endParaRPr sz="6423"/>
          </a:p>
          <a:p>
            <a:pPr indent="-330566" lvl="1" marL="914400" marR="0" rtl="0" algn="l">
              <a:lnSpc>
                <a:spcPct val="90000"/>
              </a:lnSpc>
              <a:spcBef>
                <a:spcPts val="1000"/>
              </a:spcBef>
              <a:spcAft>
                <a:spcPts val="0"/>
              </a:spcAft>
              <a:buSzPct val="100000"/>
              <a:buChar char="•"/>
            </a:pPr>
            <a:r>
              <a:rPr lang="en-US" sz="6423"/>
              <a:t>Debbie P., Canada Central, second three-year term</a:t>
            </a:r>
            <a:endParaRPr sz="6423"/>
          </a:p>
          <a:p>
            <a:pPr indent="-330566" lvl="1" marL="914400" marR="0" rtl="0" algn="l">
              <a:lnSpc>
                <a:spcPct val="90000"/>
              </a:lnSpc>
              <a:spcBef>
                <a:spcPts val="1000"/>
              </a:spcBef>
              <a:spcAft>
                <a:spcPts val="0"/>
              </a:spcAft>
              <a:buSzPct val="100000"/>
              <a:buChar char="•"/>
            </a:pPr>
            <a:r>
              <a:rPr lang="en-US" sz="6423"/>
              <a:t>Cindy H., Canada West, first three-year term</a:t>
            </a:r>
            <a:endParaRPr sz="6423"/>
          </a:p>
          <a:p>
            <a:pPr indent="-330566" lvl="1" marL="914400" marR="0" rtl="0" algn="l">
              <a:lnSpc>
                <a:spcPct val="90000"/>
              </a:lnSpc>
              <a:spcBef>
                <a:spcPts val="1000"/>
              </a:spcBef>
              <a:spcAft>
                <a:spcPts val="0"/>
              </a:spcAft>
              <a:buSzPct val="100000"/>
              <a:buChar char="•"/>
            </a:pPr>
            <a:r>
              <a:rPr lang="en-US" sz="6423"/>
              <a:t>Craig M., US Northwest, first year of a two-year term</a:t>
            </a:r>
            <a:endParaRPr sz="6423"/>
          </a:p>
          <a:p>
            <a:pPr indent="-330566" lvl="0" marL="457200" marR="0" rtl="0" algn="l">
              <a:lnSpc>
                <a:spcPct val="90000"/>
              </a:lnSpc>
              <a:spcBef>
                <a:spcPts val="1000"/>
              </a:spcBef>
              <a:spcAft>
                <a:spcPts val="0"/>
              </a:spcAft>
              <a:buSzPct val="100000"/>
              <a:buChar char="•"/>
            </a:pPr>
            <a:r>
              <a:rPr lang="en-US" sz="6423"/>
              <a:t>Trustee at Large:</a:t>
            </a:r>
            <a:endParaRPr sz="6423"/>
          </a:p>
          <a:p>
            <a:pPr indent="-330566" lvl="1" marL="914400" marR="0" rtl="0" algn="l">
              <a:lnSpc>
                <a:spcPct val="90000"/>
              </a:lnSpc>
              <a:spcBef>
                <a:spcPts val="1000"/>
              </a:spcBef>
              <a:spcAft>
                <a:spcPts val="0"/>
              </a:spcAft>
              <a:buSzPct val="100000"/>
              <a:buChar char="•"/>
            </a:pPr>
            <a:r>
              <a:rPr lang="en-US" sz="6423"/>
              <a:t>David B. first three-year term</a:t>
            </a:r>
            <a:endParaRPr sz="6423"/>
          </a:p>
          <a:p>
            <a:pPr indent="-330566" lvl="1" marL="914400" marR="0" rtl="0" algn="l">
              <a:lnSpc>
                <a:spcPct val="90000"/>
              </a:lnSpc>
              <a:spcBef>
                <a:spcPts val="1000"/>
              </a:spcBef>
              <a:spcAft>
                <a:spcPts val="0"/>
              </a:spcAft>
              <a:buSzPct val="100000"/>
              <a:buChar char="•"/>
            </a:pPr>
            <a:r>
              <a:rPr lang="en-US" sz="6423"/>
              <a:t>Kathi M., second three-year term</a:t>
            </a:r>
            <a:endParaRPr sz="6423"/>
          </a:p>
          <a:p>
            <a:pPr indent="-330566" lvl="1" marL="914400" marR="0" rtl="0" algn="l">
              <a:lnSpc>
                <a:spcPct val="90000"/>
              </a:lnSpc>
              <a:spcBef>
                <a:spcPts val="1000"/>
              </a:spcBef>
              <a:spcAft>
                <a:spcPts val="0"/>
              </a:spcAft>
              <a:buSzPct val="100000"/>
              <a:buChar char="•"/>
            </a:pPr>
            <a:r>
              <a:rPr lang="en-US" sz="6423"/>
              <a:t>Marco R., remaining two years of a first three-year term</a:t>
            </a:r>
            <a:endParaRPr sz="6423"/>
          </a:p>
          <a:p>
            <a:pPr indent="-330566" lvl="1" marL="914400" marR="0" rtl="0" algn="l">
              <a:lnSpc>
                <a:spcPct val="90000"/>
              </a:lnSpc>
              <a:spcBef>
                <a:spcPts val="1000"/>
              </a:spcBef>
              <a:spcAft>
                <a:spcPts val="0"/>
              </a:spcAft>
              <a:buSzPct val="100000"/>
              <a:buChar char="•"/>
            </a:pPr>
            <a:r>
              <a:rPr lang="en-US" sz="6423"/>
              <a:t>Phil G., remaining year of a first three-year term</a:t>
            </a:r>
            <a:endParaRPr sz="6423"/>
          </a:p>
          <a:p>
            <a:pPr indent="-330566" lvl="1" marL="914400" marR="0" rtl="0" algn="l">
              <a:lnSpc>
                <a:spcPct val="90000"/>
              </a:lnSpc>
              <a:spcBef>
                <a:spcPts val="1000"/>
              </a:spcBef>
              <a:spcAft>
                <a:spcPts val="0"/>
              </a:spcAft>
              <a:buSzPct val="100000"/>
              <a:buChar char="•"/>
            </a:pPr>
            <a:r>
              <a:rPr lang="en-US" sz="6423"/>
              <a:t>Rachelle C., first three-year term</a:t>
            </a:r>
            <a:endParaRPr sz="6423"/>
          </a:p>
          <a:p>
            <a:pPr indent="-330566" lvl="0" marL="457200" marR="0" rtl="0" algn="l">
              <a:lnSpc>
                <a:spcPct val="90000"/>
              </a:lnSpc>
              <a:spcBef>
                <a:spcPts val="1000"/>
              </a:spcBef>
              <a:spcAft>
                <a:spcPts val="0"/>
              </a:spcAft>
              <a:buSzPct val="100000"/>
              <a:buChar char="•"/>
            </a:pPr>
            <a:r>
              <a:rPr lang="en-US" sz="6423"/>
              <a:t>Board Officers:</a:t>
            </a:r>
            <a:endParaRPr sz="6423"/>
          </a:p>
          <a:p>
            <a:pPr indent="-330566" lvl="1" marL="914400" marR="0" rtl="0" algn="l">
              <a:lnSpc>
                <a:spcPct val="90000"/>
              </a:lnSpc>
              <a:spcBef>
                <a:spcPts val="1000"/>
              </a:spcBef>
              <a:spcAft>
                <a:spcPts val="0"/>
              </a:spcAft>
              <a:buSzPct val="100000"/>
              <a:buChar char="•"/>
            </a:pPr>
            <a:r>
              <a:rPr lang="en-US" sz="6423"/>
              <a:t>Kathi M., Chairperson of the Board, first one-year term</a:t>
            </a:r>
            <a:endParaRPr sz="6423"/>
          </a:p>
          <a:p>
            <a:pPr indent="-330566" lvl="1" marL="914400" marR="0" rtl="0" algn="l">
              <a:lnSpc>
                <a:spcPct val="90000"/>
              </a:lnSpc>
              <a:spcBef>
                <a:spcPts val="1000"/>
              </a:spcBef>
              <a:spcAft>
                <a:spcPts val="0"/>
              </a:spcAft>
              <a:buSzPct val="100000"/>
              <a:buChar char="•"/>
            </a:pPr>
            <a:r>
              <a:rPr lang="en-US" sz="6423"/>
              <a:t>Diane B., Vice Chairperson, first one-year term</a:t>
            </a:r>
            <a:endParaRPr sz="6423"/>
          </a:p>
          <a:p>
            <a:pPr indent="-330566" lvl="1" marL="914400" marR="0" rtl="0" algn="l">
              <a:lnSpc>
                <a:spcPct val="90000"/>
              </a:lnSpc>
              <a:spcBef>
                <a:spcPts val="1000"/>
              </a:spcBef>
              <a:spcAft>
                <a:spcPts val="0"/>
              </a:spcAft>
              <a:buSzPct val="100000"/>
              <a:buChar char="•"/>
            </a:pPr>
            <a:r>
              <a:rPr lang="en-US" sz="6423"/>
              <a:t>Ann Marie Z., Treasurer, second one-year term</a:t>
            </a:r>
            <a:endParaRPr sz="6423"/>
          </a:p>
          <a:p>
            <a:pPr indent="0" lvl="0" marL="0" rtl="0" algn="l">
              <a:lnSpc>
                <a:spcPct val="90000"/>
              </a:lnSpc>
              <a:spcBef>
                <a:spcPts val="1000"/>
              </a:spcBef>
              <a:spcAft>
                <a:spcPts val="0"/>
              </a:spcAft>
              <a:buSzPct val="155555"/>
              <a:buNone/>
            </a:pPr>
            <a:r>
              <a:t/>
            </a:r>
            <a:endParaRPr/>
          </a:p>
        </p:txBody>
      </p:sp>
      <p:sp>
        <p:nvSpPr>
          <p:cNvPr id="285" name="Google Shape;285;g2c51237a5a4_0_15"/>
          <p:cNvSpPr txBox="1"/>
          <p:nvPr>
            <p:ph type="title"/>
          </p:nvPr>
        </p:nvSpPr>
        <p:spPr>
          <a:xfrm>
            <a:off x="363416" y="365125"/>
            <a:ext cx="11465100" cy="9186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3200"/>
              <a:buFont typeface="Calibri"/>
              <a:buNone/>
            </a:pPr>
            <a:r>
              <a:rPr lang="en-US"/>
              <a:t>Nominating</a:t>
            </a:r>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2c51237a5a4_0_23"/>
          <p:cNvSpPr txBox="1"/>
          <p:nvPr>
            <p:ph idx="12" type="sldNum"/>
          </p:nvPr>
        </p:nvSpPr>
        <p:spPr>
          <a:xfrm>
            <a:off x="9085384" y="6463207"/>
            <a:ext cx="2743200" cy="2493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291" name="Google Shape;291;g2c51237a5a4_0_23"/>
          <p:cNvSpPr txBox="1"/>
          <p:nvPr>
            <p:ph idx="1" type="body"/>
          </p:nvPr>
        </p:nvSpPr>
        <p:spPr>
          <a:xfrm>
            <a:off x="363425" y="1825625"/>
            <a:ext cx="11465100" cy="4772700"/>
          </a:xfrm>
          <a:prstGeom prst="rect">
            <a:avLst/>
          </a:prstGeom>
          <a:noFill/>
          <a:ln>
            <a:noFill/>
          </a:ln>
        </p:spPr>
        <p:txBody>
          <a:bodyPr anchorCtr="0" anchor="t" bIns="45700" lIns="91425" spcFirstLastPara="1" rIns="91425" wrap="square" tIns="45700">
            <a:normAutofit fontScale="32500" lnSpcReduction="20000"/>
          </a:bodyPr>
          <a:lstStyle/>
          <a:p>
            <a:pPr indent="0" lvl="0" marL="0" rtl="0" algn="l">
              <a:spcBef>
                <a:spcPts val="1000"/>
              </a:spcBef>
              <a:spcAft>
                <a:spcPts val="0"/>
              </a:spcAft>
              <a:buNone/>
            </a:pPr>
            <a:r>
              <a:rPr lang="en-US" sz="6423"/>
              <a:t>Following traditional approval, the Board may elect the nominees at the Annual Meeting following the WSC.</a:t>
            </a:r>
            <a:endParaRPr sz="6423"/>
          </a:p>
          <a:p>
            <a:pPr indent="0" lvl="0" marL="0" rtl="0" algn="l">
              <a:spcBef>
                <a:spcPts val="1000"/>
              </a:spcBef>
              <a:spcAft>
                <a:spcPts val="0"/>
              </a:spcAft>
              <a:buNone/>
            </a:pPr>
            <a:r>
              <a:rPr lang="en-US" sz="6423"/>
              <a:t>The following resumes will be presented to all World Service Conference members for their information.</a:t>
            </a:r>
            <a:endParaRPr sz="6423"/>
          </a:p>
          <a:p>
            <a:pPr indent="-361156" lvl="0" marL="457200" marR="0" rtl="0" algn="l">
              <a:lnSpc>
                <a:spcPct val="90000"/>
              </a:lnSpc>
              <a:spcBef>
                <a:spcPts val="1000"/>
              </a:spcBef>
              <a:spcAft>
                <a:spcPts val="0"/>
              </a:spcAft>
              <a:buSzPct val="100000"/>
              <a:buChar char="•"/>
            </a:pPr>
            <a:r>
              <a:rPr lang="en-US" sz="6423"/>
              <a:t>Executive Committee:</a:t>
            </a:r>
            <a:endParaRPr sz="6423"/>
          </a:p>
          <a:p>
            <a:pPr indent="-361156" lvl="1" marL="914400" marR="0" rtl="0" algn="l">
              <a:lnSpc>
                <a:spcPct val="90000"/>
              </a:lnSpc>
              <a:spcBef>
                <a:spcPts val="1000"/>
              </a:spcBef>
              <a:spcAft>
                <a:spcPts val="0"/>
              </a:spcAft>
              <a:buSzPct val="100000"/>
              <a:buChar char="•"/>
            </a:pPr>
            <a:r>
              <a:rPr lang="en-US" sz="6423"/>
              <a:t>Carol M., third one-year term</a:t>
            </a:r>
            <a:endParaRPr sz="6423"/>
          </a:p>
          <a:p>
            <a:pPr indent="-361156" lvl="1" marL="914400" marR="0" rtl="0" algn="l">
              <a:lnSpc>
                <a:spcPct val="90000"/>
              </a:lnSpc>
              <a:spcBef>
                <a:spcPts val="1000"/>
              </a:spcBef>
              <a:spcAft>
                <a:spcPts val="0"/>
              </a:spcAft>
              <a:buSzPct val="100000"/>
              <a:buChar char="•"/>
            </a:pPr>
            <a:r>
              <a:rPr lang="en-US" sz="6423"/>
              <a:t>Jeff F., second one-year term</a:t>
            </a:r>
            <a:endParaRPr sz="6423"/>
          </a:p>
          <a:p>
            <a:pPr indent="-361156" lvl="1" marL="914400" marR="0" rtl="0" algn="l">
              <a:lnSpc>
                <a:spcPct val="90000"/>
              </a:lnSpc>
              <a:spcBef>
                <a:spcPts val="1000"/>
              </a:spcBef>
              <a:spcAft>
                <a:spcPts val="0"/>
              </a:spcAft>
              <a:buSzPct val="100000"/>
              <a:buChar char="•"/>
            </a:pPr>
            <a:r>
              <a:rPr lang="en-US" sz="6423"/>
              <a:t>Angela A., first one-year term</a:t>
            </a:r>
            <a:endParaRPr sz="6423"/>
          </a:p>
          <a:p>
            <a:pPr indent="-361156" lvl="0" marL="457200" marR="0" rtl="0" algn="l">
              <a:lnSpc>
                <a:spcPct val="90000"/>
              </a:lnSpc>
              <a:spcBef>
                <a:spcPts val="1000"/>
              </a:spcBef>
              <a:spcAft>
                <a:spcPts val="0"/>
              </a:spcAft>
              <a:buSzPct val="100000"/>
              <a:buChar char="•"/>
            </a:pPr>
            <a:r>
              <a:rPr lang="en-US" sz="6423"/>
              <a:t>Chairperson of the Executive Committee:</a:t>
            </a:r>
            <a:endParaRPr sz="6423"/>
          </a:p>
          <a:p>
            <a:pPr indent="-361156" lvl="1" marL="914400" rtl="0" algn="l">
              <a:spcBef>
                <a:spcPts val="1000"/>
              </a:spcBef>
              <a:spcAft>
                <a:spcPts val="0"/>
              </a:spcAft>
              <a:buSzPct val="100000"/>
              <a:buChar char="•"/>
            </a:pPr>
            <a:r>
              <a:rPr lang="en-US" sz="6423"/>
              <a:t>Carol M., first one-year term</a:t>
            </a:r>
            <a:endParaRPr sz="6423"/>
          </a:p>
          <a:p>
            <a:pPr indent="-361156" lvl="0" marL="457200" marR="0" rtl="0" algn="l">
              <a:lnSpc>
                <a:spcPct val="90000"/>
              </a:lnSpc>
              <a:spcBef>
                <a:spcPts val="1000"/>
              </a:spcBef>
              <a:spcAft>
                <a:spcPts val="0"/>
              </a:spcAft>
              <a:buSzPct val="100000"/>
              <a:buChar char="•"/>
            </a:pPr>
            <a:r>
              <a:rPr lang="en-US" sz="6423"/>
              <a:t>Executive Committee for Real Property Management (ECRPM):</a:t>
            </a:r>
            <a:endParaRPr sz="6423"/>
          </a:p>
          <a:p>
            <a:pPr indent="-361156" lvl="1" marL="914400" rtl="0" algn="l">
              <a:spcBef>
                <a:spcPts val="1000"/>
              </a:spcBef>
              <a:spcAft>
                <a:spcPts val="0"/>
              </a:spcAft>
              <a:buSzPct val="100000"/>
              <a:buChar char="•"/>
            </a:pPr>
            <a:r>
              <a:rPr lang="en-US" sz="6423"/>
              <a:t>Lori H., three-year term</a:t>
            </a:r>
            <a:endParaRPr sz="6423"/>
          </a:p>
          <a:p>
            <a:pPr indent="-361156" lvl="0" marL="457200" rtl="0" algn="l">
              <a:spcBef>
                <a:spcPts val="1000"/>
              </a:spcBef>
              <a:spcAft>
                <a:spcPts val="0"/>
              </a:spcAft>
              <a:buSzPct val="100000"/>
              <a:buChar char="•"/>
            </a:pPr>
            <a:r>
              <a:rPr lang="en-US" sz="6423"/>
              <a:t>Chairperson of the Executive Committee for Real Property Management (ECRPM):</a:t>
            </a:r>
            <a:endParaRPr sz="6423"/>
          </a:p>
          <a:p>
            <a:pPr indent="-361156" lvl="1" marL="914400" rtl="0" algn="l">
              <a:spcBef>
                <a:spcPts val="1000"/>
              </a:spcBef>
              <a:spcAft>
                <a:spcPts val="0"/>
              </a:spcAft>
              <a:buSzPct val="100000"/>
              <a:buChar char="•"/>
            </a:pPr>
            <a:r>
              <a:rPr lang="en-US" sz="6423"/>
              <a:t>Sue C., second one-year term</a:t>
            </a:r>
            <a:endParaRPr sz="6423"/>
          </a:p>
          <a:p>
            <a:pPr indent="0" lvl="0" marL="0" rtl="0" algn="l">
              <a:lnSpc>
                <a:spcPct val="90000"/>
              </a:lnSpc>
              <a:spcBef>
                <a:spcPts val="1000"/>
              </a:spcBef>
              <a:spcAft>
                <a:spcPts val="0"/>
              </a:spcAft>
              <a:buSzPct val="155555"/>
              <a:buNone/>
            </a:pPr>
            <a:r>
              <a:t/>
            </a:r>
            <a:endParaRPr/>
          </a:p>
        </p:txBody>
      </p:sp>
      <p:sp>
        <p:nvSpPr>
          <p:cNvPr id="292" name="Google Shape;292;g2c51237a5a4_0_23"/>
          <p:cNvSpPr txBox="1"/>
          <p:nvPr>
            <p:ph type="title"/>
          </p:nvPr>
        </p:nvSpPr>
        <p:spPr>
          <a:xfrm>
            <a:off x="363416" y="365125"/>
            <a:ext cx="11465100" cy="9186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3200"/>
              <a:buFont typeface="Calibri"/>
              <a:buNone/>
            </a:pPr>
            <a:r>
              <a:rPr lang="en-US"/>
              <a:t>Nominating</a:t>
            </a:r>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2c51237a5a4_0_37"/>
          <p:cNvSpPr txBox="1"/>
          <p:nvPr>
            <p:ph idx="12" type="sldNum"/>
          </p:nvPr>
        </p:nvSpPr>
        <p:spPr>
          <a:xfrm>
            <a:off x="9085384" y="6463207"/>
            <a:ext cx="2743200" cy="2493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298" name="Google Shape;298;g2c51237a5a4_0_37"/>
          <p:cNvSpPr txBox="1"/>
          <p:nvPr>
            <p:ph idx="1" type="body"/>
          </p:nvPr>
        </p:nvSpPr>
        <p:spPr>
          <a:xfrm>
            <a:off x="363425" y="1825625"/>
            <a:ext cx="11465100" cy="4772700"/>
          </a:xfrm>
          <a:prstGeom prst="rect">
            <a:avLst/>
          </a:prstGeom>
          <a:noFill/>
          <a:ln>
            <a:noFill/>
          </a:ln>
        </p:spPr>
        <p:txBody>
          <a:bodyPr anchorCtr="0" anchor="t" bIns="45700" lIns="91425" spcFirstLastPara="1" rIns="91425" wrap="square" tIns="45700">
            <a:normAutofit fontScale="62500" lnSpcReduction="10000"/>
          </a:bodyPr>
          <a:lstStyle/>
          <a:p>
            <a:pPr indent="0" lvl="0" marL="0" rtl="0" algn="l">
              <a:spcBef>
                <a:spcPts val="1000"/>
              </a:spcBef>
              <a:spcAft>
                <a:spcPts val="0"/>
              </a:spcAft>
              <a:buNone/>
            </a:pPr>
            <a:r>
              <a:rPr lang="en-US" sz="6423"/>
              <a:t>Several items working:</a:t>
            </a:r>
            <a:endParaRPr sz="6423"/>
          </a:p>
          <a:p>
            <a:pPr indent="-483515" lvl="1" marL="914400" rtl="0" algn="l">
              <a:spcBef>
                <a:spcPts val="1000"/>
              </a:spcBef>
              <a:spcAft>
                <a:spcPts val="0"/>
              </a:spcAft>
              <a:buSzPct val="100000"/>
              <a:buChar char="•"/>
            </a:pPr>
            <a:r>
              <a:rPr lang="en-US" sz="6423"/>
              <a:t>Registering Multiple Meetings Thought Force</a:t>
            </a:r>
            <a:endParaRPr sz="6423"/>
          </a:p>
          <a:p>
            <a:pPr indent="-483515" lvl="1" marL="914400" rtl="0" algn="l">
              <a:spcBef>
                <a:spcPts val="1000"/>
              </a:spcBef>
              <a:spcAft>
                <a:spcPts val="0"/>
              </a:spcAft>
              <a:buSzPct val="100000"/>
              <a:buChar char="•"/>
            </a:pPr>
            <a:r>
              <a:rPr lang="en-US" sz="6423"/>
              <a:t>Choosing a Group Name Task Force</a:t>
            </a:r>
            <a:endParaRPr sz="6423"/>
          </a:p>
          <a:p>
            <a:pPr indent="-483515" lvl="1" marL="914400" rtl="0" algn="l">
              <a:spcBef>
                <a:spcPts val="1000"/>
              </a:spcBef>
              <a:spcAft>
                <a:spcPts val="0"/>
              </a:spcAft>
              <a:buSzPct val="100000"/>
              <a:buChar char="•"/>
            </a:pPr>
            <a:r>
              <a:rPr lang="en-US" sz="6423"/>
              <a:t>Letters from Members: </a:t>
            </a:r>
            <a:r>
              <a:rPr lang="en-US" sz="6423"/>
              <a:t>Discussed a Concern raised by an Al-Anon member regarding a former AA member who served as a Delegate</a:t>
            </a:r>
            <a:endParaRPr sz="6423"/>
          </a:p>
          <a:p>
            <a:pPr indent="-483515" lvl="1" marL="914400" rtl="0" algn="l">
              <a:spcBef>
                <a:spcPts val="1000"/>
              </a:spcBef>
              <a:spcAft>
                <a:spcPts val="0"/>
              </a:spcAft>
              <a:buSzPct val="100000"/>
              <a:buChar char="•"/>
            </a:pPr>
            <a:r>
              <a:rPr lang="en-US" sz="6423"/>
              <a:t>Discussion regarding Minors Not Allowed in Al-Anon Meetings</a:t>
            </a:r>
            <a:endParaRPr/>
          </a:p>
        </p:txBody>
      </p:sp>
      <p:sp>
        <p:nvSpPr>
          <p:cNvPr id="299" name="Google Shape;299;g2c51237a5a4_0_37"/>
          <p:cNvSpPr txBox="1"/>
          <p:nvPr>
            <p:ph type="title"/>
          </p:nvPr>
        </p:nvSpPr>
        <p:spPr>
          <a:xfrm>
            <a:off x="363416" y="365125"/>
            <a:ext cx="11465100" cy="9186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3200"/>
              <a:buFont typeface="Calibri"/>
              <a:buNone/>
            </a:pPr>
            <a:r>
              <a:rPr lang="en-US"/>
              <a:t>Policy</a:t>
            </a:r>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Custom 12">
      <a:dk1>
        <a:srgbClr val="000000"/>
      </a:dk1>
      <a:lt1>
        <a:srgbClr val="FFFFFF"/>
      </a:lt1>
      <a:dk2>
        <a:srgbClr val="44546A"/>
      </a:dk2>
      <a:lt2>
        <a:srgbClr val="E7E6E6"/>
      </a:lt2>
      <a:accent1>
        <a:srgbClr val="7030A0"/>
      </a:accent1>
      <a:accent2>
        <a:srgbClr val="404040"/>
      </a:accent2>
      <a:accent3>
        <a:srgbClr val="7F7F7F"/>
      </a:accent3>
      <a:accent4>
        <a:srgbClr val="C7A2E3"/>
      </a:accent4>
      <a:accent5>
        <a:srgbClr val="48A1FA"/>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2023-12-18T17:47:27Z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