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56" r:id="rId2"/>
    <p:sldId id="260" r:id="rId3"/>
    <p:sldId id="259" r:id="rId4"/>
    <p:sldId id="264" r:id="rId5"/>
    <p:sldId id="263" r:id="rId6"/>
    <p:sldId id="265" r:id="rId7"/>
    <p:sldId id="257" r:id="rId8"/>
    <p:sldId id="261" r:id="rId9"/>
    <p:sldId id="258" r:id="rId10"/>
    <p:sldId id="266" r:id="rId11"/>
    <p:sldId id="267" r:id="rId12"/>
    <p:sldId id="262"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43E73-5497-5044-9F50-B757E5D26AD6}" type="datetimeFigureOut">
              <a:rPr lang="en-US" smtClean="0"/>
              <a:t>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CF393-817A-1145-95E1-ED5605FA60E3}" type="slidenum">
              <a:rPr lang="en-US" smtClean="0"/>
              <a:t>‹#›</a:t>
            </a:fld>
            <a:endParaRPr lang="en-US"/>
          </a:p>
        </p:txBody>
      </p:sp>
    </p:spTree>
    <p:extLst>
      <p:ext uri="{BB962C8B-B14F-4D97-AF65-F5344CB8AC3E}">
        <p14:creationId xmlns:p14="http://schemas.microsoft.com/office/powerpoint/2010/main" val="107130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Take a deep breath and stand and stretch if warranted? </a:t>
            </a:r>
          </a:p>
          <a:p>
            <a:r>
              <a:rPr lang="en-US" dirty="0"/>
              <a:t>HI, MY NAME IS KEVIN AND I’M THE NEW PANEL 59 PUBLIC OUTREACH COORDINATOR FOR the Colorado Area </a:t>
            </a:r>
          </a:p>
          <a:p>
            <a:endParaRPr lang="en-US" dirty="0"/>
          </a:p>
          <a:p>
            <a:r>
              <a:rPr lang="en-US" dirty="0"/>
              <a:t>Take this opportunity to thank </a:t>
            </a:r>
          </a:p>
          <a:p>
            <a:endParaRPr lang="en-US" dirty="0"/>
          </a:p>
          <a:p>
            <a:r>
              <a:rPr lang="en-US" dirty="0"/>
              <a:t>Welcome all the GR’s in particular the new Group Reps. Thanking you for your service.</a:t>
            </a:r>
          </a:p>
          <a:p>
            <a:endParaRPr lang="en-US" dirty="0"/>
          </a:p>
          <a:p>
            <a:r>
              <a:rPr lang="en-US" dirty="0"/>
              <a:t>Acknowledging and thanking the current and former Delegates. </a:t>
            </a:r>
          </a:p>
          <a:p>
            <a:endParaRPr lang="en-US" dirty="0"/>
          </a:p>
          <a:p>
            <a:r>
              <a:rPr lang="en-US" dirty="0"/>
              <a:t>Acknowledging the Chair and other Officers. Thanking them for there service. </a:t>
            </a:r>
          </a:p>
          <a:p>
            <a:endParaRPr lang="en-US" dirty="0"/>
          </a:p>
          <a:p>
            <a:r>
              <a:rPr lang="en-US" b="1" dirty="0"/>
              <a:t>GET READY – My Presentation is about</a:t>
            </a:r>
          </a:p>
          <a:p>
            <a:r>
              <a:rPr lang="en-US" b="1" dirty="0"/>
              <a:t>************</a:t>
            </a:r>
          </a:p>
          <a:p>
            <a:r>
              <a:rPr lang="en-US" b="1" dirty="0"/>
              <a:t>Outreach to the Licensed Professionals in Colorado</a:t>
            </a:r>
          </a:p>
          <a:p>
            <a:endParaRPr lang="en-US" dirty="0"/>
          </a:p>
          <a:p>
            <a:r>
              <a:rPr lang="en-US" dirty="0"/>
              <a:t>A LOT OF WORK WAS DONE ON THIS OUTREACH PROJECT DURING PANEL 56, SPECIFICALLY,</a:t>
            </a:r>
          </a:p>
          <a:p>
            <a:r>
              <a:rPr lang="en-US" dirty="0"/>
              <a:t>Rick G, Jake O, George T, Sonja, Deb and WSO support with Claire and Scudder Press PART OF THOUGHT, TASK FORCE DURING </a:t>
            </a:r>
          </a:p>
          <a:p>
            <a:r>
              <a:rPr lang="en-US" dirty="0"/>
              <a:t>I want to thank them for them for there hard work! </a:t>
            </a:r>
          </a:p>
          <a:p>
            <a:endParaRPr lang="en-US" dirty="0"/>
          </a:p>
          <a:p>
            <a:r>
              <a:rPr lang="en-US" dirty="0"/>
              <a:t>In the Next few minutes I want to Recap Rick’s Presentation that he did at the November Assembly</a:t>
            </a:r>
          </a:p>
          <a:p>
            <a:endParaRPr lang="en-US" dirty="0"/>
          </a:p>
          <a:p>
            <a:r>
              <a:rPr lang="en-US" dirty="0"/>
              <a:t>Start off, </a:t>
            </a:r>
          </a:p>
          <a:p>
            <a:r>
              <a:rPr lang="en-US" dirty="0"/>
              <a:t> ** WE HAVE A PROBLEM IN COLORADO RIGHT NOW.  THE PROBLEM MIGHT BE TWO FOLD,  THE PRESENT BUSINESS MODEL IS ALL ABOUT LIQUOR.   LIQUOR STORES BEING OPEN ON SUNDAYS, LEGALIZED MARIJUANA AND NOW FULL STRENGTH BEER BEING SOLD AT GROCERY STORES AND CONVENIENCE STORES. </a:t>
            </a:r>
          </a:p>
          <a:p>
            <a:r>
              <a:rPr lang="en-US" dirty="0"/>
              <a:t>**</a:t>
            </a:r>
          </a:p>
          <a:p>
            <a:r>
              <a:rPr lang="en-US" dirty="0"/>
              <a:t>NOTHING IS EVER MENTIONED ABOUT LIQUOR’S DARK SIDE - HOW IT AFFECTS FAMILY AND FRIENDS </a:t>
            </a:r>
          </a:p>
          <a:p>
            <a:r>
              <a:rPr lang="en-US" dirty="0"/>
              <a:t>**</a:t>
            </a:r>
          </a:p>
          <a:p>
            <a:r>
              <a:rPr lang="en-US" dirty="0"/>
              <a:t>BUT THERE IS HOPE</a:t>
            </a:r>
          </a:p>
          <a:p>
            <a:r>
              <a:rPr lang="en-US" dirty="0"/>
              <a:t>AL-ANON FACES ALCOHOLISM </a:t>
            </a:r>
          </a:p>
          <a:p>
            <a:r>
              <a:rPr lang="en-US" dirty="0"/>
              <a:t>AL-ANON IS WILLING TO FACE ALCOHOLISM </a:t>
            </a:r>
          </a:p>
          <a:p>
            <a:endParaRPr lang="en-US" dirty="0"/>
          </a:p>
          <a:p>
            <a:r>
              <a:rPr lang="en-US" dirty="0"/>
              <a:t>THE FACES PRT OF THAT SAYING REPRESENTS SHOWING UP, STANDING UP, SPEAKING UP.</a:t>
            </a:r>
          </a:p>
          <a:p>
            <a:r>
              <a:rPr lang="en-US" dirty="0"/>
              <a:t>**</a:t>
            </a:r>
          </a:p>
          <a:p>
            <a:r>
              <a:rPr lang="en-US" dirty="0"/>
              <a:t>WHAT I’VE LEARNED ABOUT MYSELF IN WORKING THE STEPS, To me its all about moderation and finding balance. </a:t>
            </a:r>
          </a:p>
          <a:p>
            <a:endParaRPr lang="en-US" dirty="0"/>
          </a:p>
          <a:p>
            <a:r>
              <a:rPr lang="en-US" dirty="0"/>
              <a:t>In the book Lois Remembers – LOIS CO-FOUNDER OF AL-ANON AND The wife of Bill W. said that we were never suppose to be Anonymous </a:t>
            </a:r>
          </a:p>
          <a:p>
            <a:r>
              <a:rPr lang="en-US" dirty="0"/>
              <a:t>**</a:t>
            </a:r>
          </a:p>
          <a:p>
            <a:r>
              <a:rPr lang="en-US" dirty="0"/>
              <a:t>WELL, I ONLY HAVE A SHORT TIME TO PRESENT THIS INFORMATION SO LETS GET STARTED.  IF YOU CANT SEE OR HEAR, COME FORWARD. </a:t>
            </a:r>
          </a:p>
          <a:p>
            <a:r>
              <a:rPr lang="en-US" dirty="0"/>
              <a:t>**</a:t>
            </a:r>
          </a:p>
          <a:p>
            <a:r>
              <a:rPr lang="en-US" dirty="0"/>
              <a:t>THIS OUTREACH PROJECT IS THE NEXT RIGHT THING, THE NEXT LOVING THING TO DO. </a:t>
            </a:r>
          </a:p>
          <a:p>
            <a:r>
              <a:rPr lang="en-US" dirty="0"/>
              <a:t> </a:t>
            </a:r>
          </a:p>
        </p:txBody>
      </p:sp>
      <p:sp>
        <p:nvSpPr>
          <p:cNvPr id="4" name="Slide Number Placeholder 3"/>
          <p:cNvSpPr>
            <a:spLocks noGrp="1"/>
          </p:cNvSpPr>
          <p:nvPr>
            <p:ph type="sldNum" sz="quarter" idx="5"/>
          </p:nvPr>
        </p:nvSpPr>
        <p:spPr/>
        <p:txBody>
          <a:bodyPr/>
          <a:lstStyle/>
          <a:p>
            <a:fld id="{57ACF393-817A-1145-95E1-ED5605FA60E3}" type="slidenum">
              <a:rPr lang="en-US" smtClean="0"/>
              <a:t>1</a:t>
            </a:fld>
            <a:endParaRPr lang="en-US"/>
          </a:p>
        </p:txBody>
      </p:sp>
    </p:spTree>
    <p:extLst>
      <p:ext uri="{BB962C8B-B14F-4D97-AF65-F5344CB8AC3E}">
        <p14:creationId xmlns:p14="http://schemas.microsoft.com/office/powerpoint/2010/main" val="267698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BROKE DOWN THE COSTS FOR EACH DISTRICT </a:t>
            </a:r>
          </a:p>
          <a:p>
            <a:r>
              <a:rPr lang="en-US" dirty="0"/>
              <a:t>HERE IS A BREAKDOWN OF ESTIMATED  COSTS FOR EACH DISTRICT </a:t>
            </a:r>
          </a:p>
          <a:p>
            <a:r>
              <a:rPr lang="en-US" dirty="0"/>
              <a:t>**</a:t>
            </a:r>
          </a:p>
          <a:p>
            <a:r>
              <a:rPr lang="en-US" dirty="0"/>
              <a:t>THIS SLIDE SHOWS DISTRICT 1 THROUGH DISTRICT 12</a:t>
            </a:r>
          </a:p>
          <a:p>
            <a:endParaRPr lang="en-US" dirty="0"/>
          </a:p>
          <a:p>
            <a:r>
              <a:rPr lang="en-US" dirty="0"/>
              <a:t>IT ALSO INCLUDES THE COST OF</a:t>
            </a:r>
          </a:p>
          <a:p>
            <a:r>
              <a:rPr lang="en-US" dirty="0"/>
              <a:t>AFA – Al-Anon Faces Alcoholism magazine</a:t>
            </a:r>
          </a:p>
          <a:p>
            <a:r>
              <a:rPr lang="en-US" dirty="0"/>
              <a:t>AND PREPARATION AND BULK MAILING COSTS </a:t>
            </a:r>
          </a:p>
          <a:p>
            <a:r>
              <a:rPr lang="en-US" dirty="0"/>
              <a:t>**</a:t>
            </a:r>
          </a:p>
          <a:p>
            <a:r>
              <a:rPr lang="en-US" dirty="0"/>
              <a:t>I Have copies of these District amounts out at the Public Outreach table in the hallway AFTER THIS MEETING THIS AFTERNOON.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57ACF393-817A-1145-95E1-ED5605FA60E3}" type="slidenum">
              <a:rPr lang="en-US" smtClean="0"/>
              <a:t>10</a:t>
            </a:fld>
            <a:endParaRPr lang="en-US"/>
          </a:p>
        </p:txBody>
      </p:sp>
    </p:spTree>
    <p:extLst>
      <p:ext uri="{BB962C8B-B14F-4D97-AF65-F5344CB8AC3E}">
        <p14:creationId xmlns:p14="http://schemas.microsoft.com/office/powerpoint/2010/main" val="40148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DISTRICT 13 THROUGH 25</a:t>
            </a:r>
          </a:p>
          <a:p>
            <a:r>
              <a:rPr lang="en-US" dirty="0"/>
              <a:t>**</a:t>
            </a:r>
          </a:p>
          <a:p>
            <a:endParaRPr lang="en-US" dirty="0"/>
          </a:p>
          <a:p>
            <a:r>
              <a:rPr lang="en-US" dirty="0"/>
              <a:t>DISTRICT 25 COMPRISES ALL DISTRICTS AND WOULD BE INCLUDED IN EACH DISTRICT COSTS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57ACF393-817A-1145-95E1-ED5605FA60E3}" type="slidenum">
              <a:rPr lang="en-US" smtClean="0"/>
              <a:t>11</a:t>
            </a:fld>
            <a:endParaRPr lang="en-US"/>
          </a:p>
        </p:txBody>
      </p:sp>
    </p:spTree>
    <p:extLst>
      <p:ext uri="{BB962C8B-B14F-4D97-AF65-F5344CB8AC3E}">
        <p14:creationId xmlns:p14="http://schemas.microsoft.com/office/powerpoint/2010/main" val="262374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SO WHAT AM I ASKING FOR FROM THIS ASSEMBLY?</a:t>
            </a:r>
          </a:p>
          <a:p>
            <a:r>
              <a:rPr lang="en-US" dirty="0"/>
              <a:t>**</a:t>
            </a:r>
          </a:p>
          <a:p>
            <a:r>
              <a:rPr lang="en-US" dirty="0"/>
              <a:t>Asking GR’s to take back this information about this project to there meetings and bring forward to your Districts and determine if you want to participate? </a:t>
            </a:r>
          </a:p>
          <a:p>
            <a:r>
              <a:rPr lang="en-US" dirty="0"/>
              <a:t>**</a:t>
            </a:r>
          </a:p>
          <a:p>
            <a:r>
              <a:rPr lang="en-US" dirty="0"/>
              <a:t>WILL NEED Districts TO DETERMINE contact person for letters to professionals</a:t>
            </a:r>
          </a:p>
          <a:p>
            <a:r>
              <a:rPr lang="en-US" dirty="0"/>
              <a:t>**</a:t>
            </a:r>
          </a:p>
          <a:p>
            <a:r>
              <a:rPr lang="en-US" dirty="0"/>
              <a:t>IF NECESSARY Districts helping other Districts </a:t>
            </a:r>
          </a:p>
          <a:p>
            <a:r>
              <a:rPr lang="en-US" dirty="0"/>
              <a:t>**</a:t>
            </a:r>
          </a:p>
          <a:p>
            <a:r>
              <a:rPr lang="en-US" dirty="0"/>
              <a:t>ASKING THAT THE AREA to help those Districts unable to do so financially.</a:t>
            </a:r>
          </a:p>
          <a:p>
            <a:r>
              <a:rPr lang="en-US" dirty="0"/>
              <a:t>**</a:t>
            </a:r>
          </a:p>
          <a:p>
            <a:r>
              <a:rPr lang="en-US" dirty="0"/>
              <a:t>AT A LAST RESORT – ASKING THE AREA TO USE SOME OF AMPLE RESERVE FOR THIS OUTREACH PROJECT</a:t>
            </a:r>
          </a:p>
          <a:p>
            <a:endParaRPr lang="en-US" dirty="0"/>
          </a:p>
          <a:p>
            <a:r>
              <a:rPr lang="en-US" dirty="0"/>
              <a:t>It’s now time to move Al-Anon into the main stream.</a:t>
            </a:r>
          </a:p>
          <a:p>
            <a:r>
              <a:rPr lang="en-US" dirty="0"/>
              <a:t>**</a:t>
            </a:r>
          </a:p>
          <a:p>
            <a:r>
              <a:rPr lang="en-US" dirty="0"/>
              <a:t>SO HERE ARE SOME OPTIONS I WANT TO PRESENT TO THE ASSEMBLY</a:t>
            </a:r>
          </a:p>
          <a:p>
            <a:r>
              <a:rPr lang="en-US" dirty="0"/>
              <a:t>**</a:t>
            </a:r>
          </a:p>
          <a:p>
            <a:r>
              <a:rPr lang="en-US" dirty="0"/>
              <a:t>NEXT SLIDE</a:t>
            </a:r>
          </a:p>
          <a:p>
            <a:r>
              <a:rPr lang="en-US" dirty="0"/>
              <a:t>**</a:t>
            </a:r>
          </a:p>
          <a:p>
            <a:endParaRPr lang="en-US" dirty="0"/>
          </a:p>
          <a:p>
            <a:endParaRPr lang="en-US" dirty="0"/>
          </a:p>
          <a:p>
            <a:endParaRPr lang="en-US" dirty="0"/>
          </a:p>
          <a:p>
            <a:r>
              <a:rPr lang="en-US" dirty="0"/>
              <a:t>MAY NOT BE NECESSARY TO SAY</a:t>
            </a:r>
          </a:p>
          <a:p>
            <a:endParaRPr lang="en-US" dirty="0"/>
          </a:p>
          <a:p>
            <a:r>
              <a:rPr lang="en-US" dirty="0"/>
              <a:t> I LIKE THIS LINE FROM A OLD MOVIE, IF YOU BUILD IT THEY WILL COME. </a:t>
            </a:r>
          </a:p>
          <a:p>
            <a:r>
              <a:rPr lang="en-US" dirty="0"/>
              <a:t>HAVING Healthy meetings FOR THESE PROFESSIONALS TO ATTEND AND THEN REFER AL-ANON TO THEIR CLIENTS.  MEANS WORKING the Solution, THE THREE LEGACY’S WHICH IS THE STEPS, TRADITIONS AND CONCEPTS </a:t>
            </a:r>
          </a:p>
          <a:p>
            <a:endParaRPr lang="en-US" dirty="0"/>
          </a:p>
          <a:p>
            <a:r>
              <a:rPr lang="en-US" dirty="0"/>
              <a:t>NEWCOMERS ATTENDING HOPEFULLY WILL FIND AT  MEETINGS  A PLACE TO FEEL SAFE AND PROTECTED THROUGH OUR USE OF ANONYMITY.   THUS ALLOWING THEM TO BE VULNERABLE.  I THINK GIVING THE NEWCOMER THE OPPORTUNITY TO EXPRESS AND HEAR HOW we ALL GOT knocked down from this disease and MORE IMPORTANTLY HOW WE GOT back up USING THE TOOLS OF THE PROGRAM. </a:t>
            </a:r>
          </a:p>
          <a:p>
            <a:endParaRPr lang="en-US" dirty="0"/>
          </a:p>
          <a:p>
            <a:r>
              <a:rPr lang="en-US" dirty="0"/>
              <a:t>ADDITIONALLY, HAVING CONFERENCE APPROVED literature AVAILABLE at YOUR meetings. </a:t>
            </a:r>
          </a:p>
          <a:p>
            <a:endParaRPr lang="en-US" dirty="0"/>
          </a:p>
          <a:p>
            <a:r>
              <a:rPr lang="en-US" dirty="0"/>
              <a:t>SO HERE ARE SOME OPTIONS WHICH I WILL BRIEFLY DESCRIBE. </a:t>
            </a:r>
          </a:p>
        </p:txBody>
      </p:sp>
      <p:sp>
        <p:nvSpPr>
          <p:cNvPr id="4" name="Slide Number Placeholder 3"/>
          <p:cNvSpPr>
            <a:spLocks noGrp="1"/>
          </p:cNvSpPr>
          <p:nvPr>
            <p:ph type="sldNum" sz="quarter" idx="5"/>
          </p:nvPr>
        </p:nvSpPr>
        <p:spPr/>
        <p:txBody>
          <a:bodyPr/>
          <a:lstStyle/>
          <a:p>
            <a:fld id="{57ACF393-817A-1145-95E1-ED5605FA60E3}" type="slidenum">
              <a:rPr lang="en-US" smtClean="0"/>
              <a:t>12</a:t>
            </a:fld>
            <a:endParaRPr lang="en-US"/>
          </a:p>
        </p:txBody>
      </p:sp>
    </p:spTree>
    <p:extLst>
      <p:ext uri="{BB962C8B-B14F-4D97-AF65-F5344CB8AC3E}">
        <p14:creationId xmlns:p14="http://schemas.microsoft.com/office/powerpoint/2010/main" val="429178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One</a:t>
            </a:r>
          </a:p>
          <a:p>
            <a:endParaRPr lang="en-US" dirty="0"/>
          </a:p>
          <a:p>
            <a:r>
              <a:rPr lang="en-US" dirty="0"/>
              <a:t>ONCE THE EXCESS IN THE AMPLE RESERVE IS RESOLVED</a:t>
            </a:r>
          </a:p>
          <a:p>
            <a:r>
              <a:rPr lang="en-US" dirty="0"/>
              <a:t>**</a:t>
            </a:r>
          </a:p>
          <a:p>
            <a:r>
              <a:rPr lang="en-US" dirty="0"/>
              <a:t>THEN MAYBE HAVING</a:t>
            </a:r>
          </a:p>
          <a:p>
            <a:r>
              <a:rPr lang="en-US" dirty="0"/>
              <a:t>AREA 5 DO ENTIRE PROJECT FINANCIALLY</a:t>
            </a:r>
          </a:p>
          <a:p>
            <a:r>
              <a:rPr lang="en-US" dirty="0"/>
              <a:t> using Scudder Press to produce and bulk mail all the remaining professionals. </a:t>
            </a:r>
          </a:p>
          <a:p>
            <a:r>
              <a:rPr lang="en-US" dirty="0"/>
              <a:t>**</a:t>
            </a:r>
          </a:p>
          <a:p>
            <a:r>
              <a:rPr lang="en-US" dirty="0"/>
              <a:t>Need from each District, contact person to field questions about Al-Anon and recommend meetings for the Professionals to try and recommend to there clients.</a:t>
            </a:r>
          </a:p>
          <a:p>
            <a:r>
              <a:rPr lang="en-US" dirty="0"/>
              <a:t>**</a:t>
            </a:r>
          </a:p>
          <a:p>
            <a:r>
              <a:rPr lang="en-US" dirty="0"/>
              <a:t>Districts will need to provide meeting lists for their District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57ACF393-817A-1145-95E1-ED5605FA60E3}" type="slidenum">
              <a:rPr lang="en-US" smtClean="0"/>
              <a:t>13</a:t>
            </a:fld>
            <a:endParaRPr lang="en-US"/>
          </a:p>
        </p:txBody>
      </p:sp>
    </p:spTree>
    <p:extLst>
      <p:ext uri="{BB962C8B-B14F-4D97-AF65-F5344CB8AC3E}">
        <p14:creationId xmlns:p14="http://schemas.microsoft.com/office/powerpoint/2010/main" val="134340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TWO</a:t>
            </a:r>
          </a:p>
          <a:p>
            <a:r>
              <a:rPr lang="en-US" dirty="0"/>
              <a:t>**</a:t>
            </a:r>
          </a:p>
          <a:p>
            <a:r>
              <a:rPr lang="en-US" dirty="0"/>
              <a:t>DISTRICTS DECIDING TO DO THIS PROJECT THEMSELVES</a:t>
            </a:r>
          </a:p>
          <a:p>
            <a:r>
              <a:rPr lang="en-US" dirty="0"/>
              <a:t>**</a:t>
            </a:r>
          </a:p>
          <a:p>
            <a:r>
              <a:rPr lang="en-US" dirty="0"/>
              <a:t>DISTRICTS REQUESTING THEIR OWN GOOGLE DATA </a:t>
            </a:r>
          </a:p>
          <a:p>
            <a:r>
              <a:rPr lang="en-US" dirty="0"/>
              <a:t>**</a:t>
            </a:r>
          </a:p>
          <a:p>
            <a:r>
              <a:rPr lang="en-US" dirty="0"/>
              <a:t>ESTIMATED COST OF INDIVIDUAL MAILING WOULD BE 85 CENTS</a:t>
            </a:r>
          </a:p>
          <a:p>
            <a:endParaRPr lang="en-US" dirty="0"/>
          </a:p>
          <a:p>
            <a:r>
              <a:rPr lang="en-US" dirty="0"/>
              <a:t>CONSIDERING COSTS – REGULAR MAILING DEPENDING ON SIZE OF ENVELOPE 70 CENTS OR $1.15 </a:t>
            </a:r>
          </a:p>
          <a:p>
            <a:endParaRPr lang="en-US" dirty="0"/>
          </a:p>
          <a:p>
            <a:r>
              <a:rPr lang="en-US" dirty="0"/>
              <a:t>AND MOST IMPORTANTLY TIME FOR SOMEONE OR VOLUNTEERS TO DO PRODUCTION – EXTRACTING DATA, STUFFING, LABELING AND MAILING.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57ACF393-817A-1145-95E1-ED5605FA60E3}" type="slidenum">
              <a:rPr lang="en-US" smtClean="0"/>
              <a:t>14</a:t>
            </a:fld>
            <a:endParaRPr lang="en-US"/>
          </a:p>
        </p:txBody>
      </p:sp>
    </p:spTree>
    <p:extLst>
      <p:ext uri="{BB962C8B-B14F-4D97-AF65-F5344CB8AC3E}">
        <p14:creationId xmlns:p14="http://schemas.microsoft.com/office/powerpoint/2010/main" val="2084262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THREE </a:t>
            </a:r>
          </a:p>
          <a:p>
            <a:r>
              <a:rPr lang="en-US" dirty="0"/>
              <a:t>**</a:t>
            </a:r>
          </a:p>
          <a:p>
            <a:r>
              <a:rPr lang="en-US" dirty="0"/>
              <a:t>DISTRICTS DETERMINING THAT THE AREA SHOULD BE THE ONE TO DO THIS ENTIRE PROJECT AND THE DISTRICTS WOULD SUPPORT THE AREA FINANCIALLY</a:t>
            </a:r>
          </a:p>
          <a:p>
            <a:r>
              <a:rPr lang="en-US" dirty="0"/>
              <a:t> </a:t>
            </a:r>
          </a:p>
          <a:p>
            <a:r>
              <a:rPr lang="en-US" dirty="0"/>
              <a:t>**QUESTION ABOUT HOW THAT COULD BE DONE?</a:t>
            </a:r>
          </a:p>
          <a:p>
            <a:r>
              <a:rPr lang="en-US" dirty="0"/>
              <a:t>COULD THE AREA  RECEIVE DONATIONS EARMARKED  FROM DISTRICTS FOR THIS OUTREACH PROJECT? WOULD THE DISTRICT DONATIONS GO INTO THE GENERAL FUND OR IF A LINE ITEM COULD BE MADE TO ACCEPT THIS MONEY? QUESTIONS TO BE ANSWERED AS WE GO ALONG</a:t>
            </a:r>
          </a:p>
          <a:p>
            <a:r>
              <a:rPr lang="en-US" dirty="0"/>
              <a:t>**</a:t>
            </a:r>
          </a:p>
          <a:p>
            <a:r>
              <a:rPr lang="en-US" dirty="0"/>
              <a:t>Then ONCE THE Prudent Reserve issue has been resolved having the Area if funds exist to support the remaining Districts who couldn’t financially SUPPORT IT.</a:t>
            </a:r>
          </a:p>
          <a:p>
            <a:endParaRPr lang="en-US" dirty="0"/>
          </a:p>
          <a:p>
            <a:endParaRPr lang="en-US" dirty="0"/>
          </a:p>
          <a:p>
            <a:r>
              <a:rPr lang="en-US" dirty="0"/>
              <a:t>FURTHER DISCUSSION USING THE KBDM PROCESS TO MOVE THIS PROJECT FORWARD. </a:t>
            </a:r>
          </a:p>
          <a:p>
            <a:r>
              <a:rPr lang="en-US" dirty="0"/>
              <a:t>**</a:t>
            </a:r>
          </a:p>
          <a:p>
            <a:r>
              <a:rPr lang="en-US" dirty="0"/>
              <a:t>I ATTEMPTED TO ANSWER THESE KBDM QUESTIONS AND HAVE DISPLAYED THEM  OUT AT THE POC TABLE  </a:t>
            </a:r>
          </a:p>
          <a:p>
            <a:endParaRPr lang="en-US" dirty="0"/>
          </a:p>
          <a:p>
            <a:r>
              <a:rPr lang="en-US"/>
              <a:t>NEXT SLIDE</a:t>
            </a:r>
            <a:endParaRPr lang="en-US" dirty="0"/>
          </a:p>
        </p:txBody>
      </p:sp>
      <p:sp>
        <p:nvSpPr>
          <p:cNvPr id="4" name="Slide Number Placeholder 3"/>
          <p:cNvSpPr>
            <a:spLocks noGrp="1"/>
          </p:cNvSpPr>
          <p:nvPr>
            <p:ph type="sldNum" sz="quarter" idx="5"/>
          </p:nvPr>
        </p:nvSpPr>
        <p:spPr/>
        <p:txBody>
          <a:bodyPr/>
          <a:lstStyle/>
          <a:p>
            <a:fld id="{57ACF393-817A-1145-95E1-ED5605FA60E3}" type="slidenum">
              <a:rPr lang="en-US" smtClean="0"/>
              <a:t>15</a:t>
            </a:fld>
            <a:endParaRPr lang="en-US"/>
          </a:p>
        </p:txBody>
      </p:sp>
    </p:spTree>
    <p:extLst>
      <p:ext uri="{BB962C8B-B14F-4D97-AF65-F5344CB8AC3E}">
        <p14:creationId xmlns:p14="http://schemas.microsoft.com/office/powerpoint/2010/main" val="338409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Districts need TO BE ABLE TO ANSWER THE QUESTION OF WHAT OPTION THEY ARE SUPPORTING FOR THIS PROJECT FOR THE NEXT ASSEMBLY. </a:t>
            </a:r>
          </a:p>
          <a:p>
            <a:r>
              <a:rPr lang="en-US" dirty="0"/>
              <a:t>ONCE YOU DETERMINE CONTACT PERSON, IF YOU COULD EMAIL IT TO ME AT THIS AREA EMAIL ADDRESS. </a:t>
            </a:r>
          </a:p>
          <a:p>
            <a:r>
              <a:rPr lang="en-US" dirty="0"/>
              <a:t>I will also need meeting lists from each District OR AT THE NEXT ASSEMBLY. </a:t>
            </a:r>
          </a:p>
          <a:p>
            <a:endParaRPr lang="en-US" dirty="0"/>
          </a:p>
          <a:p>
            <a:r>
              <a:rPr lang="en-US" dirty="0"/>
              <a:t>THIS PROJECT IS A STEP IN THE RIGHT DIRECTION AND I APPRECIATE YOUR SUPPORT. </a:t>
            </a:r>
          </a:p>
          <a:p>
            <a:endParaRPr lang="en-US" dirty="0"/>
          </a:p>
          <a:p>
            <a:r>
              <a:rPr lang="en-US"/>
              <a:t>IT IS THE NEXT LOVING THING TO DO.</a:t>
            </a:r>
            <a:endParaRPr lang="en-US" dirty="0"/>
          </a:p>
          <a:p>
            <a:r>
              <a:rPr lang="en-US" dirty="0"/>
              <a:t> </a:t>
            </a:r>
          </a:p>
          <a:p>
            <a:r>
              <a:rPr lang="en-US" dirty="0"/>
              <a:t>**</a:t>
            </a:r>
          </a:p>
          <a:p>
            <a:r>
              <a:rPr lang="en-US" dirty="0"/>
              <a:t>Thank you ASSEMBLY FOR ALLOWING ME TIME TO PRESENT THIS PROJECT. </a:t>
            </a:r>
          </a:p>
          <a:p>
            <a:r>
              <a:rPr lang="en-US" dirty="0"/>
              <a:t>**</a:t>
            </a:r>
          </a:p>
          <a:p>
            <a:r>
              <a:rPr lang="en-US" dirty="0"/>
              <a:t>WITH THAT,   I have limited AMOUNT OF  time for A COUPLE questions. </a:t>
            </a:r>
          </a:p>
          <a:p>
            <a:endParaRPr lang="en-US" dirty="0"/>
          </a:p>
        </p:txBody>
      </p:sp>
      <p:sp>
        <p:nvSpPr>
          <p:cNvPr id="4" name="Slide Number Placeholder 3"/>
          <p:cNvSpPr>
            <a:spLocks noGrp="1"/>
          </p:cNvSpPr>
          <p:nvPr>
            <p:ph type="sldNum" sz="quarter" idx="5"/>
          </p:nvPr>
        </p:nvSpPr>
        <p:spPr/>
        <p:txBody>
          <a:bodyPr/>
          <a:lstStyle/>
          <a:p>
            <a:fld id="{57ACF393-817A-1145-95E1-ED5605FA60E3}" type="slidenum">
              <a:rPr lang="en-US" smtClean="0"/>
              <a:t>16</a:t>
            </a:fld>
            <a:endParaRPr lang="en-US"/>
          </a:p>
        </p:txBody>
      </p:sp>
    </p:spTree>
    <p:extLst>
      <p:ext uri="{BB962C8B-B14F-4D97-AF65-F5344CB8AC3E}">
        <p14:creationId xmlns:p14="http://schemas.microsoft.com/office/powerpoint/2010/main" val="136871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Al-Anon  did a survey in 2018</a:t>
            </a:r>
          </a:p>
          <a:p>
            <a:r>
              <a:rPr lang="en-US" dirty="0"/>
              <a:t>Number #2 way for new members in Al-Anon TO JOIN IS because of recommendations from counselors and therapists. INCIDENTALLY THAT’S HOW I CAME INTO PROGRAM </a:t>
            </a:r>
          </a:p>
          <a:p>
            <a:endParaRPr lang="en-US" dirty="0"/>
          </a:p>
          <a:p>
            <a:r>
              <a:rPr lang="en-US" dirty="0"/>
              <a:t>NEXT SLIDE</a:t>
            </a:r>
          </a:p>
          <a:p>
            <a:endParaRPr lang="en-US" dirty="0"/>
          </a:p>
          <a:p>
            <a:endParaRPr lang="en-US" dirty="0"/>
          </a:p>
          <a:p>
            <a:endParaRPr lang="en-US" dirty="0"/>
          </a:p>
          <a:p>
            <a:endParaRPr lang="en-US" dirty="0"/>
          </a:p>
          <a:p>
            <a:endParaRPr lang="en-US" dirty="0"/>
          </a:p>
          <a:p>
            <a:r>
              <a:rPr lang="en-US" dirty="0"/>
              <a:t>In the 2019 AFA mentioned that Al-Anon has one focus – To help families of alcoholics. </a:t>
            </a:r>
          </a:p>
          <a:p>
            <a:r>
              <a:rPr lang="en-US" dirty="0"/>
              <a:t>In the most recent membership survey reported, however, that 40% of Al-Anon members first came to Al-Anon Family Groups because of a friend or relative who had a drug problem. </a:t>
            </a:r>
          </a:p>
          <a:p>
            <a:r>
              <a:rPr lang="en-US" dirty="0"/>
              <a:t>The survey also also showed that 85%of these members eventually came to realize that someone’s drinking had also negatively affected their lives. </a:t>
            </a:r>
          </a:p>
          <a:p>
            <a:endParaRPr lang="en-US" dirty="0"/>
          </a:p>
          <a:p>
            <a:r>
              <a:rPr lang="en-US" b="1" dirty="0"/>
              <a:t>Probably wondering what the Number #1 recommendation to join Al-Anon is?</a:t>
            </a:r>
          </a:p>
          <a:p>
            <a:endParaRPr lang="en-US" dirty="0"/>
          </a:p>
          <a:p>
            <a:r>
              <a:rPr lang="en-US" sz="1800" dirty="0">
                <a:solidFill>
                  <a:prstClr val="black"/>
                </a:solidFill>
                <a:latin typeface=".SFUIText"/>
              </a:rPr>
              <a:t>Turns out the number one way newcomers find Al-Anon is from Al-Anon members that have recovered!  Best Outreach is to work your program and practice the principle in all our affairs!  </a:t>
            </a:r>
            <a:endParaRPr lang="en-US" dirty="0"/>
          </a:p>
        </p:txBody>
      </p:sp>
      <p:sp>
        <p:nvSpPr>
          <p:cNvPr id="4" name="Slide Number Placeholder 3"/>
          <p:cNvSpPr>
            <a:spLocks noGrp="1"/>
          </p:cNvSpPr>
          <p:nvPr>
            <p:ph type="sldNum" sz="quarter" idx="5"/>
          </p:nvPr>
        </p:nvSpPr>
        <p:spPr/>
        <p:txBody>
          <a:bodyPr/>
          <a:lstStyle/>
          <a:p>
            <a:fld id="{57ACF393-817A-1145-95E1-ED5605FA60E3}" type="slidenum">
              <a:rPr lang="en-US" smtClean="0"/>
              <a:t>2</a:t>
            </a:fld>
            <a:endParaRPr lang="en-US"/>
          </a:p>
        </p:txBody>
      </p:sp>
    </p:spTree>
    <p:extLst>
      <p:ext uri="{BB962C8B-B14F-4D97-AF65-F5344CB8AC3E}">
        <p14:creationId xmlns:p14="http://schemas.microsoft.com/office/powerpoint/2010/main" val="219572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State of Colorado we have </a:t>
            </a:r>
            <a:r>
              <a:rPr lang="en-US" b="1" dirty="0"/>
              <a:t>16,390</a:t>
            </a:r>
            <a:r>
              <a:rPr lang="en-US" dirty="0"/>
              <a:t> Licensed Professional Counselors, Licensed Psychologists, Marriage &amp; Family Therapists, Licensed Clinical Social Workers and Licensed Social Workers.</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57ACF393-817A-1145-95E1-ED5605FA60E3}" type="slidenum">
              <a:rPr lang="en-US" smtClean="0"/>
              <a:t>3</a:t>
            </a:fld>
            <a:endParaRPr lang="en-US"/>
          </a:p>
        </p:txBody>
      </p:sp>
    </p:spTree>
    <p:extLst>
      <p:ext uri="{BB962C8B-B14F-4D97-AF65-F5344CB8AC3E}">
        <p14:creationId xmlns:p14="http://schemas.microsoft.com/office/powerpoint/2010/main" val="3984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hard work went into this Outreach project. </a:t>
            </a:r>
          </a:p>
          <a:p>
            <a:endParaRPr lang="en-US" dirty="0"/>
          </a:p>
          <a:p>
            <a:r>
              <a:rPr lang="en-US" dirty="0"/>
              <a:t>Team Contributors </a:t>
            </a:r>
          </a:p>
          <a:p>
            <a:r>
              <a:rPr lang="en-US" dirty="0"/>
              <a:t>Rick G, Jake O, George T, Sonja H, Deb B,</a:t>
            </a:r>
          </a:p>
          <a:p>
            <a:r>
              <a:rPr lang="en-US" dirty="0"/>
              <a:t>Claire R(WSO), Scudder Press</a:t>
            </a:r>
          </a:p>
          <a:p>
            <a:endParaRPr lang="en-US" dirty="0"/>
          </a:p>
          <a:p>
            <a:r>
              <a:rPr lang="en-US" dirty="0"/>
              <a:t>** START HERE** RICK MENTIONED IN HIS NOVEMBER ASSEMBLY PRESENTATION THAT THERE IS Google Data Base program with all the licensed professionals in the State of Colorado</a:t>
            </a:r>
          </a:p>
          <a:p>
            <a:endParaRPr lang="en-US" dirty="0"/>
          </a:p>
          <a:p>
            <a:r>
              <a:rPr lang="en-US" dirty="0"/>
              <a:t>This is an example of the THAT data base </a:t>
            </a:r>
          </a:p>
          <a:p>
            <a:r>
              <a:rPr lang="en-US" dirty="0"/>
              <a:t>***************</a:t>
            </a:r>
          </a:p>
          <a:p>
            <a:r>
              <a:rPr lang="en-US" dirty="0"/>
              <a:t>HE ALSO broke it down further showing actual professionals in each District IN AREA 5</a:t>
            </a:r>
          </a:p>
          <a:p>
            <a:endParaRPr lang="en-US" dirty="0"/>
          </a:p>
          <a:p>
            <a:r>
              <a:rPr lang="en-US" dirty="0"/>
              <a:t>***************MENTION THIS</a:t>
            </a:r>
          </a:p>
          <a:p>
            <a:r>
              <a:rPr lang="en-US" dirty="0"/>
              <a:t>Rick commented in his presentation IN NOVEMBER that the Area HAD DISCUSSED THAT THERE WAS A POSSIBILITY OF EXCESS BEING in the Prudent Reserve.  I understand FURTHER DISCUSSION OF THIS POSSIBILITY WILL BE HAPPENING THIS AFTERNOON  and in the FUTURE  Assemblies. </a:t>
            </a:r>
          </a:p>
          <a:p>
            <a:r>
              <a:rPr lang="en-US" dirty="0"/>
              <a:t>***************</a:t>
            </a:r>
          </a:p>
        </p:txBody>
      </p:sp>
      <p:sp>
        <p:nvSpPr>
          <p:cNvPr id="4" name="Slide Number Placeholder 3"/>
          <p:cNvSpPr>
            <a:spLocks noGrp="1"/>
          </p:cNvSpPr>
          <p:nvPr>
            <p:ph type="sldNum" sz="quarter" idx="5"/>
          </p:nvPr>
        </p:nvSpPr>
        <p:spPr/>
        <p:txBody>
          <a:bodyPr/>
          <a:lstStyle/>
          <a:p>
            <a:fld id="{57ACF393-817A-1145-95E1-ED5605FA60E3}" type="slidenum">
              <a:rPr lang="en-US" smtClean="0"/>
              <a:t>4</a:t>
            </a:fld>
            <a:endParaRPr lang="en-US"/>
          </a:p>
        </p:txBody>
      </p:sp>
    </p:spTree>
    <p:extLst>
      <p:ext uri="{BB962C8B-B14F-4D97-AF65-F5344CB8AC3E}">
        <p14:creationId xmlns:p14="http://schemas.microsoft.com/office/powerpoint/2010/main" val="90514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FOUR AREA AL-ANON MEMBERS AND Claire with the WSO developed this easy to read letter. </a:t>
            </a:r>
          </a:p>
          <a:p>
            <a:r>
              <a:rPr lang="en-US" dirty="0"/>
              <a:t>**</a:t>
            </a:r>
          </a:p>
          <a:p>
            <a:r>
              <a:rPr lang="en-US" dirty="0"/>
              <a:t>IN THE envelope with this letter WOULD BE a copy of the most recent Al-Anon Faces Alcoholism and maybe a meeting list from each District</a:t>
            </a:r>
          </a:p>
          <a:p>
            <a:r>
              <a:rPr lang="en-US" dirty="0"/>
              <a:t>**</a:t>
            </a:r>
          </a:p>
          <a:p>
            <a:r>
              <a:rPr lang="en-US" dirty="0"/>
              <a:t>On the letter we would need to have contact person from each District. Name would be shown on bottom of letter TO BE CONTACTED BY PROFESSIONALS WANTING MORE INFORMATION ABOUT AL-ANON MEETINGS FOR THEMSELVES TO TRY OUT AN AL-ANON MEETING AND TO RECOMMEND AL-ANON TO THEIR  CLIENTS </a:t>
            </a:r>
          </a:p>
          <a:p>
            <a:endParaRPr lang="en-US" dirty="0"/>
          </a:p>
          <a:p>
            <a:endParaRPr lang="en-US" dirty="0"/>
          </a:p>
          <a:p>
            <a:r>
              <a:rPr lang="en-US" dirty="0"/>
              <a:t>MAY NOT BE NECESSARY TO READ THIS -</a:t>
            </a:r>
          </a:p>
          <a:p>
            <a:r>
              <a:rPr lang="en-US" dirty="0"/>
              <a:t>A COPY IS BEING DISPLAYED OUT AT THE PUBLIC  Outreach Table outside in hallway.</a:t>
            </a:r>
          </a:p>
          <a:p>
            <a:endParaRPr lang="en-US" dirty="0"/>
          </a:p>
          <a:p>
            <a:r>
              <a:rPr lang="en-US" dirty="0"/>
              <a:t>BY THE WAY YOU CAN TAKE PICTURES OF THESE EXAMPLE WHEN YOU ARE OUT THERE AT THE DISPLAY TABLE TO SHOW YOUR MEETINGS. </a:t>
            </a:r>
          </a:p>
        </p:txBody>
      </p:sp>
      <p:sp>
        <p:nvSpPr>
          <p:cNvPr id="4" name="Slide Number Placeholder 3"/>
          <p:cNvSpPr>
            <a:spLocks noGrp="1"/>
          </p:cNvSpPr>
          <p:nvPr>
            <p:ph type="sldNum" sz="quarter" idx="5"/>
          </p:nvPr>
        </p:nvSpPr>
        <p:spPr/>
        <p:txBody>
          <a:bodyPr/>
          <a:lstStyle/>
          <a:p>
            <a:fld id="{57ACF393-817A-1145-95E1-ED5605FA60E3}" type="slidenum">
              <a:rPr lang="en-US" smtClean="0"/>
              <a:t>5</a:t>
            </a:fld>
            <a:endParaRPr lang="en-US"/>
          </a:p>
        </p:txBody>
      </p:sp>
    </p:spTree>
    <p:extLst>
      <p:ext uri="{BB962C8B-B14F-4D97-AF65-F5344CB8AC3E}">
        <p14:creationId xmlns:p14="http://schemas.microsoft.com/office/powerpoint/2010/main" val="253097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2019 AL-ANON FACES ALCOHOLISM MAGAZINE. </a:t>
            </a:r>
          </a:p>
          <a:p>
            <a:r>
              <a:rPr lang="en-US" dirty="0"/>
              <a:t>**</a:t>
            </a:r>
          </a:p>
          <a:p>
            <a:r>
              <a:rPr lang="en-US" dirty="0"/>
              <a:t>TIMELINE FOR THIS OUTREACH PROJECT </a:t>
            </a:r>
          </a:p>
          <a:p>
            <a:r>
              <a:rPr lang="en-US" dirty="0"/>
              <a:t>**</a:t>
            </a:r>
          </a:p>
          <a:p>
            <a:r>
              <a:rPr lang="en-US" dirty="0"/>
              <a:t>Ordering OF the 2020 AFA’s will be starting in late summer. </a:t>
            </a:r>
          </a:p>
          <a:p>
            <a:r>
              <a:rPr lang="en-US" dirty="0"/>
              <a:t>**</a:t>
            </a:r>
          </a:p>
          <a:p>
            <a:r>
              <a:rPr lang="en-US" dirty="0"/>
              <a:t>THE GOAL WOULD BE TO SEND OUT THIS MASS MAILING LATE THIS YEAR OR THE BEGINNING OF 2020</a:t>
            </a:r>
          </a:p>
        </p:txBody>
      </p:sp>
      <p:sp>
        <p:nvSpPr>
          <p:cNvPr id="4" name="Slide Number Placeholder 3"/>
          <p:cNvSpPr>
            <a:spLocks noGrp="1"/>
          </p:cNvSpPr>
          <p:nvPr>
            <p:ph type="sldNum" sz="quarter" idx="5"/>
          </p:nvPr>
        </p:nvSpPr>
        <p:spPr/>
        <p:txBody>
          <a:bodyPr/>
          <a:lstStyle/>
          <a:p>
            <a:fld id="{57ACF393-817A-1145-95E1-ED5605FA60E3}" type="slidenum">
              <a:rPr lang="en-US" smtClean="0"/>
              <a:t>6</a:t>
            </a:fld>
            <a:endParaRPr lang="en-US"/>
          </a:p>
        </p:txBody>
      </p:sp>
    </p:spTree>
    <p:extLst>
      <p:ext uri="{BB962C8B-B14F-4D97-AF65-F5344CB8AC3E}">
        <p14:creationId xmlns:p14="http://schemas.microsoft.com/office/powerpoint/2010/main" val="318956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WHAT DOES THIS LOOK LIKE FOR THE AREA TO DO IT?</a:t>
            </a:r>
          </a:p>
          <a:p>
            <a:endParaRPr lang="en-US" dirty="0"/>
          </a:p>
          <a:p>
            <a:r>
              <a:rPr lang="en-US" dirty="0"/>
              <a:t>What would it cost to have Area 5 </a:t>
            </a:r>
          </a:p>
          <a:p>
            <a:r>
              <a:rPr lang="en-US" dirty="0"/>
              <a:t>Print, Stuff and Bulk Mail 16,360 envelopes?</a:t>
            </a:r>
          </a:p>
          <a:p>
            <a:endParaRPr lang="en-US" dirty="0"/>
          </a:p>
          <a:p>
            <a:r>
              <a:rPr lang="en-US" dirty="0"/>
              <a:t>**Scudder Press was the same copy Area 5 used to produce the Area 5 Butterfly</a:t>
            </a:r>
          </a:p>
          <a:p>
            <a:endParaRPr lang="en-US" dirty="0"/>
          </a:p>
          <a:p>
            <a:r>
              <a:rPr lang="en-US" dirty="0"/>
              <a:t>Printing personalized letter and labeling envelope $3,478</a:t>
            </a:r>
          </a:p>
          <a:p>
            <a:endParaRPr lang="en-US" dirty="0"/>
          </a:p>
          <a:p>
            <a:r>
              <a:rPr lang="en-US" dirty="0"/>
              <a:t>Bulk Mailing Postage - $4,800</a:t>
            </a:r>
          </a:p>
          <a:p>
            <a:endParaRPr lang="en-US" dirty="0"/>
          </a:p>
          <a:p>
            <a:r>
              <a:rPr lang="en-US" dirty="0"/>
              <a:t>16,400 Al-Anon Faces Alcoholism - $5,740</a:t>
            </a:r>
          </a:p>
          <a:p>
            <a:r>
              <a:rPr lang="en-US" dirty="0"/>
              <a:t>(This expenditure supports the WSO)</a:t>
            </a:r>
          </a:p>
          <a:p>
            <a:endParaRPr lang="en-US" dirty="0"/>
          </a:p>
          <a:p>
            <a:r>
              <a:rPr lang="en-US" dirty="0"/>
              <a:t>Total Cost - $14,018</a:t>
            </a:r>
          </a:p>
          <a:p>
            <a:endParaRPr lang="en-US" dirty="0"/>
          </a:p>
          <a:p>
            <a:endParaRPr lang="en-US" dirty="0"/>
          </a:p>
        </p:txBody>
      </p:sp>
      <p:sp>
        <p:nvSpPr>
          <p:cNvPr id="4" name="Slide Number Placeholder 3"/>
          <p:cNvSpPr>
            <a:spLocks noGrp="1"/>
          </p:cNvSpPr>
          <p:nvPr>
            <p:ph type="sldNum" sz="quarter" idx="5"/>
          </p:nvPr>
        </p:nvSpPr>
        <p:spPr/>
        <p:txBody>
          <a:bodyPr/>
          <a:lstStyle/>
          <a:p>
            <a:fld id="{57ACF393-817A-1145-95E1-ED5605FA60E3}" type="slidenum">
              <a:rPr lang="en-US" smtClean="0"/>
              <a:t>7</a:t>
            </a:fld>
            <a:endParaRPr lang="en-US"/>
          </a:p>
        </p:txBody>
      </p:sp>
    </p:spTree>
    <p:extLst>
      <p:ext uri="{BB962C8B-B14F-4D97-AF65-F5344CB8AC3E}">
        <p14:creationId xmlns:p14="http://schemas.microsoft.com/office/powerpoint/2010/main" val="348334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NEWS </a:t>
            </a:r>
          </a:p>
          <a:p>
            <a:endParaRPr lang="en-US" dirty="0"/>
          </a:p>
          <a:p>
            <a:r>
              <a:rPr lang="en-US" dirty="0"/>
              <a:t>We have two Districts ALREADY wanting to do this project this year.  Districts 8 and 13</a:t>
            </a:r>
          </a:p>
          <a:p>
            <a:endParaRPr lang="en-US" dirty="0"/>
          </a:p>
          <a:p>
            <a:r>
              <a:rPr lang="en-US" dirty="0"/>
              <a:t>With BOTH OF Districts doing this outreach project, reduces the total project cost from $14,018 DOWN to $10,684.20. Imagine what WOULD HAPPEN IF more Districts got on board with this project.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57ACF393-817A-1145-95E1-ED5605FA60E3}" type="slidenum">
              <a:rPr lang="en-US" smtClean="0"/>
              <a:t>8</a:t>
            </a:fld>
            <a:endParaRPr lang="en-US"/>
          </a:p>
        </p:txBody>
      </p:sp>
    </p:spTree>
    <p:extLst>
      <p:ext uri="{BB962C8B-B14F-4D97-AF65-F5344CB8AC3E}">
        <p14:creationId xmlns:p14="http://schemas.microsoft.com/office/powerpoint/2010/main" val="400703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THE NUMBER OF PROFESSIONALS IN EACH DISTRICT IN AREA 5</a:t>
            </a:r>
          </a:p>
          <a:p>
            <a:endParaRPr lang="en-US" dirty="0"/>
          </a:p>
          <a:p>
            <a:r>
              <a:rPr lang="en-US" dirty="0"/>
              <a:t>Come by the Public Outreach Table in hallway to see estimated District costs for this Outreach project.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57ACF393-817A-1145-95E1-ED5605FA60E3}" type="slidenum">
              <a:rPr lang="en-US" smtClean="0"/>
              <a:t>9</a:t>
            </a:fld>
            <a:endParaRPr lang="en-US"/>
          </a:p>
        </p:txBody>
      </p:sp>
    </p:spTree>
    <p:extLst>
      <p:ext uri="{BB962C8B-B14F-4D97-AF65-F5344CB8AC3E}">
        <p14:creationId xmlns:p14="http://schemas.microsoft.com/office/powerpoint/2010/main" val="231200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oc@al-anon-co.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4DDD-9C95-724B-8ACC-3147ADE26098}"/>
              </a:ext>
            </a:extLst>
          </p:cNvPr>
          <p:cNvSpPr>
            <a:spLocks noGrp="1"/>
          </p:cNvSpPr>
          <p:nvPr>
            <p:ph type="ctrTitle"/>
          </p:nvPr>
        </p:nvSpPr>
        <p:spPr/>
        <p:txBody>
          <a:bodyPr>
            <a:normAutofit/>
          </a:bodyPr>
          <a:lstStyle/>
          <a:p>
            <a:r>
              <a:rPr lang="en-US" sz="3600" dirty="0"/>
              <a:t>Area 5 </a:t>
            </a:r>
            <a:br>
              <a:rPr lang="en-US" sz="3600" dirty="0"/>
            </a:br>
            <a:r>
              <a:rPr lang="en-US" sz="3600" dirty="0"/>
              <a:t>Outreach to </a:t>
            </a:r>
            <a:r>
              <a:rPr lang="en-US" sz="3600"/>
              <a:t>Licensed Professionals</a:t>
            </a:r>
          </a:p>
        </p:txBody>
      </p:sp>
      <p:sp>
        <p:nvSpPr>
          <p:cNvPr id="3" name="Subtitle 2">
            <a:extLst>
              <a:ext uri="{FF2B5EF4-FFF2-40B4-BE49-F238E27FC236}">
                <a16:creationId xmlns:a16="http://schemas.microsoft.com/office/drawing/2014/main" id="{AB742B50-6192-4F49-A1EC-C9CAE5FAF6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694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B45D-DD6D-384F-8684-C0676ACCEF9D}"/>
              </a:ext>
            </a:extLst>
          </p:cNvPr>
          <p:cNvSpPr>
            <a:spLocks noGrp="1"/>
          </p:cNvSpPr>
          <p:nvPr>
            <p:ph type="title"/>
          </p:nvPr>
        </p:nvSpPr>
        <p:spPr/>
        <p:txBody>
          <a:bodyPr>
            <a:normAutofit/>
          </a:bodyPr>
          <a:lstStyle/>
          <a:p>
            <a:r>
              <a:rPr lang="en-US" sz="1800" dirty="0"/>
              <a:t>Estimated Cost for each District</a:t>
            </a:r>
            <a:br>
              <a:rPr lang="en-US" sz="1800" dirty="0"/>
            </a:br>
            <a:br>
              <a:rPr lang="en-US" sz="1800" dirty="0"/>
            </a:br>
            <a:r>
              <a:rPr lang="en-US" sz="1800" dirty="0"/>
              <a:t>AFA  (Al-Anon Faces Alcoholism Magazine)</a:t>
            </a:r>
            <a:br>
              <a:rPr lang="en-US" sz="1800" dirty="0"/>
            </a:br>
            <a:br>
              <a:rPr lang="en-US" sz="1800" dirty="0"/>
            </a:br>
            <a:r>
              <a:rPr lang="en-US" sz="1800" dirty="0"/>
              <a:t>Preparation –Stuffing </a:t>
            </a:r>
            <a:br>
              <a:rPr lang="en-US" sz="1800" dirty="0"/>
            </a:br>
            <a:r>
              <a:rPr lang="en-US" sz="1800" dirty="0"/>
              <a:t>Bulk Mailing Costs </a:t>
            </a:r>
            <a:br>
              <a:rPr lang="en-US" sz="1800" dirty="0"/>
            </a:br>
            <a:br>
              <a:rPr lang="en-US" sz="1800" dirty="0"/>
            </a:br>
            <a:r>
              <a:rPr lang="en-US" sz="1800" dirty="0"/>
              <a:t>Totals</a:t>
            </a:r>
          </a:p>
        </p:txBody>
      </p:sp>
      <p:sp>
        <p:nvSpPr>
          <p:cNvPr id="3" name="Content Placeholder 2">
            <a:extLst>
              <a:ext uri="{FF2B5EF4-FFF2-40B4-BE49-F238E27FC236}">
                <a16:creationId xmlns:a16="http://schemas.microsoft.com/office/drawing/2014/main" id="{B0614CE0-3104-664D-889D-57BE91036BF4}"/>
              </a:ext>
            </a:extLst>
          </p:cNvPr>
          <p:cNvSpPr>
            <a:spLocks noGrp="1"/>
          </p:cNvSpPr>
          <p:nvPr>
            <p:ph idx="1"/>
          </p:nvPr>
        </p:nvSpPr>
        <p:spPr/>
        <p:txBody>
          <a:bodyPr/>
          <a:lstStyle/>
          <a:p>
            <a:r>
              <a:rPr lang="en-US" b="1" dirty="0"/>
              <a:t>District	AFA	Prep/Bulk Mail		Total</a:t>
            </a:r>
          </a:p>
          <a:p>
            <a:r>
              <a:rPr lang="en-US" sz="1400" dirty="0"/>
              <a:t>D1 -  99		$4o	$69.30			$109.30</a:t>
            </a:r>
          </a:p>
          <a:p>
            <a:r>
              <a:rPr lang="en-US" sz="1400" dirty="0"/>
              <a:t>D2 – 510		$200	$357.00			$557.00</a:t>
            </a:r>
          </a:p>
          <a:p>
            <a:r>
              <a:rPr lang="en-US" sz="1400" dirty="0"/>
              <a:t>D3 – 175		$75	$56.00			$131.00</a:t>
            </a:r>
          </a:p>
          <a:p>
            <a:r>
              <a:rPr lang="en-US" sz="1400" dirty="0"/>
              <a:t>D4 – 303		$115	$212.10			$327.10</a:t>
            </a:r>
          </a:p>
          <a:p>
            <a:r>
              <a:rPr lang="en-US" sz="1400" dirty="0"/>
              <a:t>D5 – 162		$75	$113.40			$188.40	</a:t>
            </a:r>
          </a:p>
          <a:p>
            <a:r>
              <a:rPr lang="en-US" sz="1400" dirty="0"/>
              <a:t>D6 – 494		$180	$345.80			$525.80</a:t>
            </a:r>
          </a:p>
          <a:p>
            <a:r>
              <a:rPr lang="en-US" sz="1400" dirty="0"/>
              <a:t>D7 – 354		$140	$247.80			$387.80</a:t>
            </a:r>
          </a:p>
          <a:p>
            <a:r>
              <a:rPr lang="en-US" sz="1400" dirty="0"/>
              <a:t>D8 – 1875		$675	$1312.50			$1987.50</a:t>
            </a:r>
          </a:p>
          <a:p>
            <a:r>
              <a:rPr lang="en-US" sz="1400" dirty="0"/>
              <a:t>D9 – 1214		$420	$849.80			$1269.80</a:t>
            </a:r>
          </a:p>
          <a:p>
            <a:r>
              <a:rPr lang="en-US" sz="1400" dirty="0"/>
              <a:t>D10 – 784		$280	$548.80			$828.80</a:t>
            </a:r>
          </a:p>
          <a:p>
            <a:r>
              <a:rPr lang="en-US" sz="1400" dirty="0"/>
              <a:t>D11 – 1103	$395	$772.10			$1167.10</a:t>
            </a:r>
          </a:p>
          <a:p>
            <a:r>
              <a:rPr lang="en-US" sz="1400" dirty="0"/>
              <a:t>D12 – 2736	$980	$1915.20			$2895.20</a:t>
            </a:r>
          </a:p>
        </p:txBody>
      </p:sp>
    </p:spTree>
    <p:extLst>
      <p:ext uri="{BB962C8B-B14F-4D97-AF65-F5344CB8AC3E}">
        <p14:creationId xmlns:p14="http://schemas.microsoft.com/office/powerpoint/2010/main" val="25346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5416-B2EC-0241-AD32-DE712A920C1B}"/>
              </a:ext>
            </a:extLst>
          </p:cNvPr>
          <p:cNvSpPr>
            <a:spLocks noGrp="1"/>
          </p:cNvSpPr>
          <p:nvPr>
            <p:ph type="title"/>
          </p:nvPr>
        </p:nvSpPr>
        <p:spPr/>
        <p:txBody>
          <a:bodyPr>
            <a:normAutofit/>
          </a:bodyPr>
          <a:lstStyle/>
          <a:p>
            <a:r>
              <a:rPr lang="en-US" sz="1800" dirty="0"/>
              <a:t>Estimated Cost for each District</a:t>
            </a:r>
            <a:br>
              <a:rPr lang="en-US" sz="1800" dirty="0"/>
            </a:br>
            <a:br>
              <a:rPr lang="en-US" sz="1800" dirty="0"/>
            </a:br>
            <a:r>
              <a:rPr lang="en-US" sz="1800" dirty="0"/>
              <a:t>AFA (Al-Anon Faces Alcoholism Magazine)</a:t>
            </a:r>
            <a:br>
              <a:rPr lang="en-US" sz="1800" dirty="0"/>
            </a:br>
            <a:br>
              <a:rPr lang="en-US" sz="1800" dirty="0"/>
            </a:br>
            <a:r>
              <a:rPr lang="en-US" sz="1800" dirty="0"/>
              <a:t>Preparation/Stuffing</a:t>
            </a:r>
            <a:br>
              <a:rPr lang="en-US" sz="1800" dirty="0"/>
            </a:br>
            <a:r>
              <a:rPr lang="en-US" sz="1800" dirty="0"/>
              <a:t>Bulk Mailing Costs</a:t>
            </a:r>
            <a:br>
              <a:rPr lang="en-US" sz="1800" dirty="0"/>
            </a:br>
            <a:br>
              <a:rPr lang="en-US" sz="1800" dirty="0"/>
            </a:br>
            <a:r>
              <a:rPr lang="en-US" sz="1800" dirty="0"/>
              <a:t>Totals</a:t>
            </a:r>
          </a:p>
        </p:txBody>
      </p:sp>
      <p:sp>
        <p:nvSpPr>
          <p:cNvPr id="3" name="Content Placeholder 2">
            <a:extLst>
              <a:ext uri="{FF2B5EF4-FFF2-40B4-BE49-F238E27FC236}">
                <a16:creationId xmlns:a16="http://schemas.microsoft.com/office/drawing/2014/main" id="{D67694D7-0F93-1B46-A8FD-ADC4A6EB6E9F}"/>
              </a:ext>
            </a:extLst>
          </p:cNvPr>
          <p:cNvSpPr>
            <a:spLocks noGrp="1"/>
          </p:cNvSpPr>
          <p:nvPr>
            <p:ph idx="1"/>
          </p:nvPr>
        </p:nvSpPr>
        <p:spPr/>
        <p:txBody>
          <a:bodyPr>
            <a:normAutofit/>
          </a:bodyPr>
          <a:lstStyle/>
          <a:p>
            <a:r>
              <a:rPr lang="en-US" sz="1800" b="1" dirty="0"/>
              <a:t>District		AFA	Prep/Bulk Mailing		Total</a:t>
            </a:r>
          </a:p>
          <a:p>
            <a:r>
              <a:rPr lang="en-US" sz="1400" dirty="0"/>
              <a:t>D13 - 1259	$460	$881.30			$1341.30</a:t>
            </a:r>
          </a:p>
          <a:p>
            <a:r>
              <a:rPr lang="en-US" sz="1400" dirty="0"/>
              <a:t>D14 – 759		$280	$531.30			$811.30</a:t>
            </a:r>
          </a:p>
          <a:p>
            <a:r>
              <a:rPr lang="en-US" sz="1400" dirty="0"/>
              <a:t>D15 – 2038	$725	$1426.60			$2151.60</a:t>
            </a:r>
          </a:p>
          <a:p>
            <a:r>
              <a:rPr lang="en-US" sz="1400" dirty="0"/>
              <a:t>D16 – 2100	$740	$1470.00			$2210.00</a:t>
            </a:r>
          </a:p>
          <a:p>
            <a:r>
              <a:rPr lang="en-US" sz="1400" dirty="0"/>
              <a:t>D17 – 74		$40	$51.80			$91.80</a:t>
            </a:r>
          </a:p>
          <a:p>
            <a:r>
              <a:rPr lang="en-US" sz="1400" dirty="0"/>
              <a:t>D18 – 15		$18	$10.50			$28.50</a:t>
            </a:r>
          </a:p>
          <a:p>
            <a:r>
              <a:rPr lang="en-US" sz="1400" dirty="0"/>
              <a:t>D19 – 48		$25	$33.60			$58.60</a:t>
            </a:r>
          </a:p>
          <a:p>
            <a:r>
              <a:rPr lang="en-US" sz="1400" dirty="0"/>
              <a:t>D20 – 962		$355	$673.40			$1028.40</a:t>
            </a:r>
          </a:p>
          <a:p>
            <a:r>
              <a:rPr lang="en-US" sz="1400" dirty="0"/>
              <a:t>D21 – 176		$75	$123.20			$198.20</a:t>
            </a:r>
          </a:p>
          <a:p>
            <a:r>
              <a:rPr lang="en-US" sz="1400" dirty="0"/>
              <a:t>D22 – 60		$40	$42.00			$82.00</a:t>
            </a:r>
          </a:p>
          <a:p>
            <a:r>
              <a:rPr lang="en-US" sz="1400" dirty="0"/>
              <a:t>D23 – 90		$40	$63.00			$103.00</a:t>
            </a:r>
          </a:p>
          <a:p>
            <a:r>
              <a:rPr lang="en-US" sz="1400" dirty="0"/>
              <a:t>D24 – 311		$120	$217.70			$337.70</a:t>
            </a:r>
          </a:p>
          <a:p>
            <a:r>
              <a:rPr lang="en-US" sz="1400" dirty="0"/>
              <a:t>D25 – Comprises all Districts </a:t>
            </a:r>
          </a:p>
        </p:txBody>
      </p:sp>
    </p:spTree>
    <p:extLst>
      <p:ext uri="{BB962C8B-B14F-4D97-AF65-F5344CB8AC3E}">
        <p14:creationId xmlns:p14="http://schemas.microsoft.com/office/powerpoint/2010/main" val="375286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5B80-C1DA-E149-AA33-DB9F18FDEF99}"/>
              </a:ext>
            </a:extLst>
          </p:cNvPr>
          <p:cNvSpPr>
            <a:spLocks noGrp="1"/>
          </p:cNvSpPr>
          <p:nvPr>
            <p:ph type="title"/>
          </p:nvPr>
        </p:nvSpPr>
        <p:spPr/>
        <p:txBody>
          <a:bodyPr>
            <a:normAutofit/>
          </a:bodyPr>
          <a:lstStyle/>
          <a:p>
            <a:r>
              <a:rPr lang="en-US" sz="3200" dirty="0"/>
              <a:t>What am I asking for from the Assembly?</a:t>
            </a:r>
          </a:p>
        </p:txBody>
      </p:sp>
      <p:sp>
        <p:nvSpPr>
          <p:cNvPr id="6" name="Content Placeholder 2">
            <a:extLst>
              <a:ext uri="{FF2B5EF4-FFF2-40B4-BE49-F238E27FC236}">
                <a16:creationId xmlns:a16="http://schemas.microsoft.com/office/drawing/2014/main" id="{4068F8B7-C335-ED44-8873-18A641535A71}"/>
              </a:ext>
            </a:extLst>
          </p:cNvPr>
          <p:cNvSpPr>
            <a:spLocks noGrp="1"/>
          </p:cNvSpPr>
          <p:nvPr>
            <p:ph idx="1"/>
          </p:nvPr>
        </p:nvSpPr>
        <p:spPr>
          <a:xfrm>
            <a:off x="4207935" y="864108"/>
            <a:ext cx="7315200" cy="5120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Group Representatives (GR’s) taking back project information to meetings and Districts to determine participation?</a:t>
            </a:r>
          </a:p>
        </p:txBody>
      </p:sp>
    </p:spTree>
    <p:extLst>
      <p:ext uri="{BB962C8B-B14F-4D97-AF65-F5344CB8AC3E}">
        <p14:creationId xmlns:p14="http://schemas.microsoft.com/office/powerpoint/2010/main" val="251150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6F20-CBD1-7B4B-8273-F25DBED973CC}"/>
              </a:ext>
            </a:extLst>
          </p:cNvPr>
          <p:cNvSpPr>
            <a:spLocks noGrp="1"/>
          </p:cNvSpPr>
          <p:nvPr>
            <p:ph type="title"/>
          </p:nvPr>
        </p:nvSpPr>
        <p:spPr/>
        <p:txBody>
          <a:bodyPr>
            <a:normAutofit/>
          </a:bodyPr>
          <a:lstStyle/>
          <a:p>
            <a:r>
              <a:rPr lang="en-US" sz="2800" dirty="0"/>
              <a:t>What I’m asking from the Assembly?</a:t>
            </a: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8AC035A8-95EE-C246-AC08-4D169F170754}"/>
              </a:ext>
            </a:extLst>
          </p:cNvPr>
          <p:cNvSpPr>
            <a:spLocks noGrp="1"/>
          </p:cNvSpPr>
          <p:nvPr>
            <p:ph idx="1"/>
          </p:nvPr>
        </p:nvSpPr>
        <p:spPr/>
        <p:txBody>
          <a:bodyPr/>
          <a:lstStyle/>
          <a:p>
            <a:r>
              <a:rPr lang="en-US" sz="2800" b="1" dirty="0"/>
              <a:t>Option One</a:t>
            </a:r>
          </a:p>
          <a:p>
            <a:r>
              <a:rPr lang="en-US" b="1" dirty="0"/>
              <a:t>Area doing entire project with Districts supporting Area Project financially </a:t>
            </a:r>
          </a:p>
          <a:p>
            <a:r>
              <a:rPr lang="en-US" b="1" dirty="0"/>
              <a:t>Identifying District contact person(s) for Outreach letter</a:t>
            </a:r>
          </a:p>
          <a:p>
            <a:r>
              <a:rPr lang="en-US" b="1" dirty="0"/>
              <a:t>Districts providing Meetings list</a:t>
            </a:r>
          </a:p>
          <a:p>
            <a:r>
              <a:rPr lang="en-US" b="1" dirty="0"/>
              <a:t>The Area doing project with the savings offered through bulk mailing and stuffing/labeling cost savings with Scudder Press</a:t>
            </a:r>
          </a:p>
          <a:p>
            <a:endParaRPr lang="en-US" b="1" dirty="0"/>
          </a:p>
          <a:p>
            <a:endParaRPr lang="en-US" b="1" dirty="0"/>
          </a:p>
        </p:txBody>
      </p:sp>
    </p:spTree>
    <p:extLst>
      <p:ext uri="{BB962C8B-B14F-4D97-AF65-F5344CB8AC3E}">
        <p14:creationId xmlns:p14="http://schemas.microsoft.com/office/powerpoint/2010/main" val="170299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DE8B-E6EE-BC43-92DF-848B161424A2}"/>
              </a:ext>
            </a:extLst>
          </p:cNvPr>
          <p:cNvSpPr>
            <a:spLocks noGrp="1"/>
          </p:cNvSpPr>
          <p:nvPr>
            <p:ph type="title"/>
          </p:nvPr>
        </p:nvSpPr>
        <p:spPr/>
        <p:txBody>
          <a:bodyPr>
            <a:normAutofit/>
          </a:bodyPr>
          <a:lstStyle/>
          <a:p>
            <a:r>
              <a:rPr lang="en-US" sz="2800" dirty="0"/>
              <a:t>What I’m asking from the Assembly?</a:t>
            </a:r>
          </a:p>
        </p:txBody>
      </p:sp>
      <p:sp>
        <p:nvSpPr>
          <p:cNvPr id="3" name="Content Placeholder 2">
            <a:extLst>
              <a:ext uri="{FF2B5EF4-FFF2-40B4-BE49-F238E27FC236}">
                <a16:creationId xmlns:a16="http://schemas.microsoft.com/office/drawing/2014/main" id="{9F86228C-50E2-8546-8845-3BA772735801}"/>
              </a:ext>
            </a:extLst>
          </p:cNvPr>
          <p:cNvSpPr>
            <a:spLocks noGrp="1"/>
          </p:cNvSpPr>
          <p:nvPr>
            <p:ph idx="1"/>
          </p:nvPr>
        </p:nvSpPr>
        <p:spPr/>
        <p:txBody>
          <a:bodyPr/>
          <a:lstStyle/>
          <a:p>
            <a:r>
              <a:rPr lang="en-US" sz="2800" b="1" dirty="0"/>
              <a:t>Option Two</a:t>
            </a:r>
          </a:p>
          <a:p>
            <a:r>
              <a:rPr lang="en-US" b="1" dirty="0"/>
              <a:t>Districts being self-supporting and doing Outreach project for themselves</a:t>
            </a:r>
          </a:p>
          <a:p>
            <a:r>
              <a:rPr lang="en-US" b="1" dirty="0"/>
              <a:t>Notifying Area POC of request for Google data</a:t>
            </a:r>
          </a:p>
          <a:p>
            <a:r>
              <a:rPr lang="en-US" b="1" dirty="0"/>
              <a:t>Purchasing themselves Al-Anon Faces Alcoholism magazines</a:t>
            </a:r>
          </a:p>
          <a:p>
            <a:r>
              <a:rPr lang="en-US" b="1" dirty="0"/>
              <a:t>Paying for supplies</a:t>
            </a:r>
          </a:p>
          <a:p>
            <a:r>
              <a:rPr lang="en-US" b="1" dirty="0"/>
              <a:t>Mailing expenses – 70 cents per envelope minimum </a:t>
            </a:r>
          </a:p>
          <a:p>
            <a:r>
              <a:rPr lang="en-US" b="1" dirty="0"/>
              <a:t>Time for production </a:t>
            </a:r>
          </a:p>
        </p:txBody>
      </p:sp>
    </p:spTree>
    <p:extLst>
      <p:ext uri="{BB962C8B-B14F-4D97-AF65-F5344CB8AC3E}">
        <p14:creationId xmlns:p14="http://schemas.microsoft.com/office/powerpoint/2010/main" val="24791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550F-F027-2440-A2EC-815539F02CB5}"/>
              </a:ext>
            </a:extLst>
          </p:cNvPr>
          <p:cNvSpPr>
            <a:spLocks noGrp="1"/>
          </p:cNvSpPr>
          <p:nvPr>
            <p:ph type="title"/>
          </p:nvPr>
        </p:nvSpPr>
        <p:spPr/>
        <p:txBody>
          <a:bodyPr>
            <a:normAutofit/>
          </a:bodyPr>
          <a:lstStyle/>
          <a:p>
            <a:r>
              <a:rPr lang="en-US" sz="2800" dirty="0"/>
              <a:t>What I’m asking from the Assembly?</a:t>
            </a:r>
          </a:p>
        </p:txBody>
      </p:sp>
      <p:sp>
        <p:nvSpPr>
          <p:cNvPr id="3" name="Content Placeholder 2">
            <a:extLst>
              <a:ext uri="{FF2B5EF4-FFF2-40B4-BE49-F238E27FC236}">
                <a16:creationId xmlns:a16="http://schemas.microsoft.com/office/drawing/2014/main" id="{A64C4584-9CD9-D74D-B958-35DAE6202EAE}"/>
              </a:ext>
            </a:extLst>
          </p:cNvPr>
          <p:cNvSpPr>
            <a:spLocks noGrp="1"/>
          </p:cNvSpPr>
          <p:nvPr>
            <p:ph idx="1"/>
          </p:nvPr>
        </p:nvSpPr>
        <p:spPr/>
        <p:txBody>
          <a:bodyPr>
            <a:normAutofit/>
          </a:bodyPr>
          <a:lstStyle/>
          <a:p>
            <a:r>
              <a:rPr lang="en-US" sz="2800" b="1" dirty="0"/>
              <a:t>Option Three</a:t>
            </a:r>
          </a:p>
          <a:p>
            <a:r>
              <a:rPr lang="en-US" b="1" dirty="0"/>
              <a:t>Further discussion and support from the Assembly to move forward with this Outreach to Licensed Professionals project</a:t>
            </a:r>
          </a:p>
          <a:p>
            <a:r>
              <a:rPr lang="en-US" b="1" dirty="0"/>
              <a:t>Encourage Districts to support the Outreach Project financially either by doing this Outreach project themselves or supporting Area POC with finances to do entire project</a:t>
            </a:r>
          </a:p>
          <a:p>
            <a:r>
              <a:rPr lang="en-US" b="1" dirty="0"/>
              <a:t>That the Area use proceeds from the yet to be determined excess in the Prudent Reserve to support Districts that are unable to be self-supporting for this Outreach project</a:t>
            </a:r>
          </a:p>
          <a:p>
            <a:endParaRPr lang="en-US" b="1" dirty="0"/>
          </a:p>
        </p:txBody>
      </p:sp>
    </p:spTree>
    <p:extLst>
      <p:ext uri="{BB962C8B-B14F-4D97-AF65-F5344CB8AC3E}">
        <p14:creationId xmlns:p14="http://schemas.microsoft.com/office/powerpoint/2010/main" val="229325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6160-1149-F64A-A29A-47C233CB6283}"/>
              </a:ext>
            </a:extLst>
          </p:cNvPr>
          <p:cNvSpPr>
            <a:spLocks noGrp="1"/>
          </p:cNvSpPr>
          <p:nvPr>
            <p:ph type="ctrTitle"/>
          </p:nvPr>
        </p:nvSpPr>
        <p:spPr/>
        <p:txBody>
          <a:bodyPr>
            <a:normAutofit fontScale="90000"/>
          </a:bodyPr>
          <a:lstStyle/>
          <a:p>
            <a:r>
              <a:rPr lang="en-US" sz="3200" dirty="0"/>
              <a:t>District </a:t>
            </a:r>
            <a:r>
              <a:rPr lang="en-US" sz="3200"/>
              <a:t>decisions will be shared at the </a:t>
            </a:r>
            <a:r>
              <a:rPr lang="en-US" sz="3200" dirty="0"/>
              <a:t>summer Assembly</a:t>
            </a:r>
            <a:br>
              <a:rPr lang="en-US" sz="3200" dirty="0"/>
            </a:br>
            <a:br>
              <a:rPr lang="en-US" sz="3200" b="1" dirty="0">
                <a:solidFill>
                  <a:schemeClr val="tx1"/>
                </a:solidFill>
              </a:rPr>
            </a:br>
            <a:r>
              <a:rPr lang="en-US" sz="3200" b="1" dirty="0" err="1">
                <a:solidFill>
                  <a:schemeClr val="tx1"/>
                </a:solidFill>
                <a:hlinkClick r:id="rId3">
                  <a:extLst>
                    <a:ext uri="{A12FA001-AC4F-418D-AE19-62706E023703}">
                      <ahyp:hlinkClr xmlns:ahyp="http://schemas.microsoft.com/office/drawing/2018/hyperlinkcolor" val="tx"/>
                    </a:ext>
                  </a:extLst>
                </a:hlinkClick>
              </a:rPr>
              <a:t>poc@al-anon-co.org</a:t>
            </a:r>
            <a:br>
              <a:rPr lang="en-US" sz="3200" b="1" dirty="0">
                <a:solidFill>
                  <a:schemeClr val="tx1"/>
                </a:solidFill>
              </a:rPr>
            </a:br>
            <a:br>
              <a:rPr lang="en-US" sz="3200" b="1" dirty="0">
                <a:solidFill>
                  <a:schemeClr val="tx1"/>
                </a:solidFill>
              </a:rPr>
            </a:br>
            <a:r>
              <a:rPr lang="en-US" sz="3200" dirty="0"/>
              <a:t>Kevin S. </a:t>
            </a:r>
            <a:br>
              <a:rPr lang="en-US" sz="3200" dirty="0"/>
            </a:br>
            <a:r>
              <a:rPr lang="en-US" sz="3200" dirty="0"/>
              <a:t>720-270-4641</a:t>
            </a:r>
            <a:br>
              <a:rPr lang="en-US" sz="3200" dirty="0"/>
            </a:br>
            <a:br>
              <a:rPr lang="en-US" sz="3200" dirty="0"/>
            </a:br>
            <a:r>
              <a:rPr lang="en-US" sz="3200" dirty="0"/>
              <a:t>Thank you for your time. </a:t>
            </a:r>
            <a:endParaRPr lang="en-US" dirty="0"/>
          </a:p>
        </p:txBody>
      </p:sp>
      <p:sp>
        <p:nvSpPr>
          <p:cNvPr id="3" name="Content Placeholder 2">
            <a:extLst>
              <a:ext uri="{FF2B5EF4-FFF2-40B4-BE49-F238E27FC236}">
                <a16:creationId xmlns:a16="http://schemas.microsoft.com/office/drawing/2014/main" id="{FE53385B-10A1-1C46-A6FC-9244F078B2D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252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B08839-F29C-1E43-B47C-668427F8BBD7}"/>
              </a:ext>
            </a:extLst>
          </p:cNvPr>
          <p:cNvSpPr>
            <a:spLocks noGrp="1"/>
          </p:cNvSpPr>
          <p:nvPr>
            <p:ph type="title"/>
          </p:nvPr>
        </p:nvSpPr>
        <p:spPr/>
        <p:txBody>
          <a:bodyPr/>
          <a:lstStyle/>
          <a:p>
            <a:r>
              <a:rPr lang="en-US" dirty="0"/>
              <a:t>What is the #2 Top Way to Bring New Members into Al-Anon</a:t>
            </a:r>
          </a:p>
        </p:txBody>
      </p:sp>
      <p:sp>
        <p:nvSpPr>
          <p:cNvPr id="7" name="Content Placeholder 6">
            <a:extLst>
              <a:ext uri="{FF2B5EF4-FFF2-40B4-BE49-F238E27FC236}">
                <a16:creationId xmlns:a16="http://schemas.microsoft.com/office/drawing/2014/main" id="{1613B106-CBDF-124D-BAC4-5C8F615275AE}"/>
              </a:ext>
            </a:extLst>
          </p:cNvPr>
          <p:cNvSpPr>
            <a:spLocks noGrp="1"/>
          </p:cNvSpPr>
          <p:nvPr>
            <p:ph idx="1"/>
          </p:nvPr>
        </p:nvSpPr>
        <p:spPr/>
        <p:txBody>
          <a:bodyPr>
            <a:normAutofit/>
          </a:bodyPr>
          <a:lstStyle/>
          <a:p>
            <a:r>
              <a:rPr lang="en-US" sz="2400" b="1" dirty="0"/>
              <a:t> The 2018 Al-Anon Member Survey determined that </a:t>
            </a:r>
            <a:r>
              <a:rPr lang="en-US" sz="2400" b="1" dirty="0">
                <a:solidFill>
                  <a:srgbClr val="FF0000"/>
                </a:solidFill>
              </a:rPr>
              <a:t>28% of newcomers </a:t>
            </a:r>
            <a:r>
              <a:rPr lang="en-US" sz="2400" b="1" dirty="0"/>
              <a:t>join Al-Anon because of recommendations from Counselors and Therapists!</a:t>
            </a:r>
          </a:p>
        </p:txBody>
      </p:sp>
    </p:spTree>
    <p:extLst>
      <p:ext uri="{BB962C8B-B14F-4D97-AF65-F5344CB8AC3E}">
        <p14:creationId xmlns:p14="http://schemas.microsoft.com/office/powerpoint/2010/main" val="362908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F7D41F-ABC0-E64F-BB4C-9595D156DB49}"/>
              </a:ext>
            </a:extLst>
          </p:cNvPr>
          <p:cNvSpPr>
            <a:spLocks noGrp="1"/>
          </p:cNvSpPr>
          <p:nvPr>
            <p:ph type="title"/>
          </p:nvPr>
        </p:nvSpPr>
        <p:spPr/>
        <p:txBody>
          <a:bodyPr/>
          <a:lstStyle/>
          <a:p>
            <a:r>
              <a:rPr lang="en-US" dirty="0"/>
              <a:t>Area 5</a:t>
            </a:r>
            <a:br>
              <a:rPr lang="en-US" dirty="0"/>
            </a:br>
            <a:r>
              <a:rPr lang="en-US" dirty="0"/>
              <a:t>Licensed Professionals</a:t>
            </a:r>
          </a:p>
        </p:txBody>
      </p:sp>
      <p:sp>
        <p:nvSpPr>
          <p:cNvPr id="9" name="Content Placeholder 8">
            <a:extLst>
              <a:ext uri="{FF2B5EF4-FFF2-40B4-BE49-F238E27FC236}">
                <a16:creationId xmlns:a16="http://schemas.microsoft.com/office/drawing/2014/main" id="{AC6DF581-B675-9E4D-8BCB-E27BFFA21643}"/>
              </a:ext>
            </a:extLst>
          </p:cNvPr>
          <p:cNvSpPr>
            <a:spLocks noGrp="1"/>
          </p:cNvSpPr>
          <p:nvPr>
            <p:ph idx="1"/>
          </p:nvPr>
        </p:nvSpPr>
        <p:spPr/>
        <p:txBody>
          <a:bodyPr>
            <a:normAutofit/>
          </a:bodyPr>
          <a:lstStyle/>
          <a:p>
            <a:pPr>
              <a:buFont typeface="Arial" panose="020B0604020202020204" pitchFamily="34" charset="0"/>
              <a:buChar char="•"/>
            </a:pPr>
            <a:r>
              <a:rPr lang="en-US" sz="2400" b="1" dirty="0"/>
              <a:t>LPC - Licensed Professionals Counselors   	6656</a:t>
            </a:r>
          </a:p>
          <a:p>
            <a:pPr>
              <a:buFont typeface="Arial" panose="020B0604020202020204" pitchFamily="34" charset="0"/>
              <a:buChar char="•"/>
            </a:pPr>
            <a:r>
              <a:rPr lang="en-US" sz="2400" b="1" dirty="0"/>
              <a:t>PSY – Licensed Psychologists			2643</a:t>
            </a:r>
          </a:p>
          <a:p>
            <a:pPr>
              <a:buFont typeface="Arial" panose="020B0604020202020204" pitchFamily="34" charset="0"/>
              <a:buChar char="•"/>
            </a:pPr>
            <a:r>
              <a:rPr lang="en-US" sz="2400" b="1" dirty="0"/>
              <a:t>MFT – Marriage and Family Therapists		898</a:t>
            </a:r>
          </a:p>
          <a:p>
            <a:pPr>
              <a:buFont typeface="Arial" panose="020B0604020202020204" pitchFamily="34" charset="0"/>
              <a:buChar char="•"/>
            </a:pPr>
            <a:r>
              <a:rPr lang="en-US" sz="2400" b="1" dirty="0"/>
              <a:t>CSW – Licensed Clinical Social Workers		5047</a:t>
            </a:r>
          </a:p>
          <a:p>
            <a:pPr>
              <a:buFont typeface="Arial" panose="020B0604020202020204" pitchFamily="34" charset="0"/>
              <a:buChar char="•"/>
            </a:pPr>
            <a:r>
              <a:rPr lang="en-US" sz="2400" b="1" dirty="0"/>
              <a:t>LSW – Licensed Social Workers			1146</a:t>
            </a:r>
          </a:p>
          <a:p>
            <a:pPr lvl="7">
              <a:buFont typeface="Arial" panose="020B0604020202020204" pitchFamily="34" charset="0"/>
              <a:buChar char="•"/>
            </a:pPr>
            <a:endParaRPr lang="en-US" sz="2400" b="1" dirty="0"/>
          </a:p>
          <a:p>
            <a:pPr lvl="7">
              <a:buFont typeface="Arial" panose="020B0604020202020204" pitchFamily="34" charset="0"/>
              <a:buChar char="•"/>
            </a:pPr>
            <a:endParaRPr lang="en-US" sz="2400" b="1" dirty="0"/>
          </a:p>
          <a:p>
            <a:pPr lvl="7">
              <a:buFont typeface="Arial" panose="020B0604020202020204" pitchFamily="34" charset="0"/>
              <a:buChar char="•"/>
            </a:pPr>
            <a:r>
              <a:rPr lang="en-US" sz="2400" b="1" dirty="0"/>
              <a:t>Total 		    16,390</a:t>
            </a:r>
          </a:p>
        </p:txBody>
      </p:sp>
    </p:spTree>
    <p:extLst>
      <p:ext uri="{BB962C8B-B14F-4D97-AF65-F5344CB8AC3E}">
        <p14:creationId xmlns:p14="http://schemas.microsoft.com/office/powerpoint/2010/main" val="246561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BDFC72-6779-0346-8A7D-687A95916CD5}"/>
              </a:ext>
            </a:extLst>
          </p:cNvPr>
          <p:cNvPicPr>
            <a:picLocks noChangeAspect="1"/>
          </p:cNvPicPr>
          <p:nvPr/>
        </p:nvPicPr>
        <p:blipFill>
          <a:blip r:embed="rId3"/>
          <a:stretch>
            <a:fillRect/>
          </a:stretch>
        </p:blipFill>
        <p:spPr>
          <a:xfrm>
            <a:off x="-409450" y="-944310"/>
            <a:ext cx="13010900" cy="8953703"/>
          </a:xfrm>
          <a:prstGeom prst="rect">
            <a:avLst/>
          </a:prstGeom>
        </p:spPr>
      </p:pic>
    </p:spTree>
    <p:extLst>
      <p:ext uri="{BB962C8B-B14F-4D97-AF65-F5344CB8AC3E}">
        <p14:creationId xmlns:p14="http://schemas.microsoft.com/office/powerpoint/2010/main" val="136423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782D9-7257-EA49-A991-CBA2850D4060}"/>
              </a:ext>
            </a:extLst>
          </p:cNvPr>
          <p:cNvPicPr>
            <a:picLocks noChangeAspect="1"/>
          </p:cNvPicPr>
          <p:nvPr/>
        </p:nvPicPr>
        <p:blipFill>
          <a:blip r:embed="rId3"/>
          <a:stretch>
            <a:fillRect/>
          </a:stretch>
        </p:blipFill>
        <p:spPr>
          <a:xfrm>
            <a:off x="-190500" y="-870225"/>
            <a:ext cx="12382500" cy="8278559"/>
          </a:xfrm>
          <a:prstGeom prst="rect">
            <a:avLst/>
          </a:prstGeom>
        </p:spPr>
      </p:pic>
    </p:spTree>
    <p:extLst>
      <p:ext uri="{BB962C8B-B14F-4D97-AF65-F5344CB8AC3E}">
        <p14:creationId xmlns:p14="http://schemas.microsoft.com/office/powerpoint/2010/main" val="202432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C5E2DC-3D44-834A-BE7D-0C7CE84E1725}"/>
              </a:ext>
            </a:extLst>
          </p:cNvPr>
          <p:cNvPicPr>
            <a:picLocks noChangeAspect="1"/>
          </p:cNvPicPr>
          <p:nvPr/>
        </p:nvPicPr>
        <p:blipFill>
          <a:blip r:embed="rId3"/>
          <a:stretch>
            <a:fillRect/>
          </a:stretch>
        </p:blipFill>
        <p:spPr>
          <a:xfrm>
            <a:off x="275166" y="-1090081"/>
            <a:ext cx="11789833" cy="9408582"/>
          </a:xfrm>
          <a:prstGeom prst="rect">
            <a:avLst/>
          </a:prstGeom>
        </p:spPr>
      </p:pic>
    </p:spTree>
    <p:extLst>
      <p:ext uri="{BB962C8B-B14F-4D97-AF65-F5344CB8AC3E}">
        <p14:creationId xmlns:p14="http://schemas.microsoft.com/office/powerpoint/2010/main" val="163191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5306-7FEA-754D-8B2D-ED25D640FC38}"/>
              </a:ext>
            </a:extLst>
          </p:cNvPr>
          <p:cNvSpPr>
            <a:spLocks noGrp="1"/>
          </p:cNvSpPr>
          <p:nvPr>
            <p:ph type="title"/>
          </p:nvPr>
        </p:nvSpPr>
        <p:spPr/>
        <p:txBody>
          <a:bodyPr/>
          <a:lstStyle/>
          <a:p>
            <a:r>
              <a:rPr lang="en-US" dirty="0"/>
              <a:t>Area 5</a:t>
            </a:r>
            <a:br>
              <a:rPr lang="en-US"/>
            </a:br>
            <a:r>
              <a:rPr lang="en-US"/>
              <a:t>Outreach Expenditure</a:t>
            </a:r>
          </a:p>
        </p:txBody>
      </p:sp>
      <p:sp>
        <p:nvSpPr>
          <p:cNvPr id="3" name="Content Placeholder 2">
            <a:extLst>
              <a:ext uri="{FF2B5EF4-FFF2-40B4-BE49-F238E27FC236}">
                <a16:creationId xmlns:a16="http://schemas.microsoft.com/office/drawing/2014/main" id="{25F3461C-7240-B84D-89D4-0CD48E794702}"/>
              </a:ext>
            </a:extLst>
          </p:cNvPr>
          <p:cNvSpPr>
            <a:spLocks noGrp="1"/>
          </p:cNvSpPr>
          <p:nvPr>
            <p:ph idx="1"/>
          </p:nvPr>
        </p:nvSpPr>
        <p:spPr/>
        <p:txBody>
          <a:bodyPr/>
          <a:lstStyle/>
          <a:p>
            <a:endParaRPr lang="en-US" dirty="0"/>
          </a:p>
          <a:p>
            <a:r>
              <a:rPr lang="en-US" dirty="0"/>
              <a:t>What would it cost the Area to print, stuff and mail </a:t>
            </a:r>
            <a:r>
              <a:rPr lang="en-US" b="1" dirty="0"/>
              <a:t>16,390</a:t>
            </a:r>
            <a:r>
              <a:rPr lang="en-US" dirty="0"/>
              <a:t> envelopes with an </a:t>
            </a:r>
            <a:r>
              <a:rPr lang="en-US" i="1" dirty="0"/>
              <a:t>Introduction Letter, meeting list and a copy of the Al-Anon Faces Alcoholism 2019 Magazine?</a:t>
            </a:r>
          </a:p>
          <a:p>
            <a:r>
              <a:rPr lang="en-US" dirty="0"/>
              <a:t>Pricing quote by Scudder Press </a:t>
            </a:r>
          </a:p>
          <a:p>
            <a:r>
              <a:rPr lang="en-US" dirty="0"/>
              <a:t>Printing personalized letter and labeling envelope - $3,478</a:t>
            </a:r>
          </a:p>
          <a:p>
            <a:r>
              <a:rPr lang="en-US" dirty="0"/>
              <a:t>Bulk Mailing Postage - $4,800</a:t>
            </a:r>
          </a:p>
          <a:p>
            <a:r>
              <a:rPr lang="en-US" dirty="0"/>
              <a:t>16, 400 Al-Anon Faces Alcoholism - $5,740. (Expenditure supports WSO). </a:t>
            </a:r>
          </a:p>
          <a:p>
            <a:r>
              <a:rPr lang="en-US" b="1"/>
              <a:t>Total cost $14,018</a:t>
            </a:r>
            <a:endParaRPr lang="en-US" b="1" dirty="0"/>
          </a:p>
          <a:p>
            <a:endParaRPr lang="en-US" dirty="0"/>
          </a:p>
        </p:txBody>
      </p:sp>
    </p:spTree>
    <p:extLst>
      <p:ext uri="{BB962C8B-B14F-4D97-AF65-F5344CB8AC3E}">
        <p14:creationId xmlns:p14="http://schemas.microsoft.com/office/powerpoint/2010/main" val="293076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F8C7-DE6A-4145-BBB2-C2B7B0067DB3}"/>
              </a:ext>
            </a:extLst>
          </p:cNvPr>
          <p:cNvSpPr>
            <a:spLocks noGrp="1"/>
          </p:cNvSpPr>
          <p:nvPr>
            <p:ph type="title"/>
          </p:nvPr>
        </p:nvSpPr>
        <p:spPr/>
        <p:txBody>
          <a:bodyPr>
            <a:normAutofit/>
          </a:bodyPr>
          <a:lstStyle/>
          <a:p>
            <a:r>
              <a:rPr lang="en-US" dirty="0"/>
              <a:t>What if your District considered  doing this Outreach Project?</a:t>
            </a:r>
          </a:p>
        </p:txBody>
      </p:sp>
      <p:sp>
        <p:nvSpPr>
          <p:cNvPr id="3" name="Content Placeholder 2">
            <a:extLst>
              <a:ext uri="{FF2B5EF4-FFF2-40B4-BE49-F238E27FC236}">
                <a16:creationId xmlns:a16="http://schemas.microsoft.com/office/drawing/2014/main" id="{354213AC-E5CB-9846-9A64-F9849AF47CFF}"/>
              </a:ext>
            </a:extLst>
          </p:cNvPr>
          <p:cNvSpPr>
            <a:spLocks noGrp="1"/>
          </p:cNvSpPr>
          <p:nvPr>
            <p:ph idx="1"/>
          </p:nvPr>
        </p:nvSpPr>
        <p:spPr>
          <a:xfrm>
            <a:off x="3869268" y="864108"/>
            <a:ext cx="7315200" cy="5120640"/>
          </a:xfrm>
        </p:spPr>
        <p:txBody>
          <a:bodyPr>
            <a:normAutofit/>
          </a:bodyPr>
          <a:lstStyle/>
          <a:p>
            <a:r>
              <a:rPr lang="en-US" sz="2400" dirty="0">
                <a:solidFill>
                  <a:srgbClr val="FF0000"/>
                </a:solidFill>
              </a:rPr>
              <a:t>If the</a:t>
            </a:r>
            <a:r>
              <a:rPr lang="en-US" sz="2400" dirty="0"/>
              <a:t> </a:t>
            </a:r>
            <a:r>
              <a:rPr lang="en-US" sz="2400" dirty="0">
                <a:solidFill>
                  <a:srgbClr val="FF0000"/>
                </a:solidFill>
              </a:rPr>
              <a:t>Area</a:t>
            </a:r>
            <a:r>
              <a:rPr lang="en-US" sz="2400" dirty="0"/>
              <a:t> </a:t>
            </a:r>
            <a:r>
              <a:rPr lang="en-US" sz="2400" dirty="0">
                <a:solidFill>
                  <a:srgbClr val="FF0000"/>
                </a:solidFill>
              </a:rPr>
              <a:t>did the entire</a:t>
            </a:r>
            <a:r>
              <a:rPr lang="en-US" sz="2400" dirty="0"/>
              <a:t> </a:t>
            </a:r>
            <a:r>
              <a:rPr lang="en-US" sz="2400" dirty="0">
                <a:solidFill>
                  <a:srgbClr val="FF0000"/>
                </a:solidFill>
              </a:rPr>
              <a:t>Outreach to Professionals project would cost</a:t>
            </a:r>
            <a:r>
              <a:rPr lang="en-US" sz="2400" dirty="0"/>
              <a:t> </a:t>
            </a:r>
            <a:r>
              <a:rPr lang="en-US" sz="2400" dirty="0">
                <a:solidFill>
                  <a:srgbClr val="FF0000"/>
                </a:solidFill>
              </a:rPr>
              <a:t>$14,018</a:t>
            </a:r>
            <a:endParaRPr lang="en-US" sz="2400" dirty="0"/>
          </a:p>
          <a:p>
            <a:r>
              <a:rPr lang="en-US" sz="2400" dirty="0">
                <a:solidFill>
                  <a:schemeClr val="accent5"/>
                </a:solidFill>
              </a:rPr>
              <a:t>With Districts 8 contacting 1875 Professionals at the cost of $1992.50</a:t>
            </a:r>
          </a:p>
          <a:p>
            <a:r>
              <a:rPr lang="en-US" sz="2400" dirty="0">
                <a:solidFill>
                  <a:schemeClr val="accent4">
                    <a:lumMod val="75000"/>
                  </a:schemeClr>
                </a:solidFill>
              </a:rPr>
              <a:t>With District 13 contacting 1259 Professionals at the cost of $1,341.30 </a:t>
            </a:r>
          </a:p>
          <a:p>
            <a:r>
              <a:rPr lang="en-US" sz="2400" dirty="0"/>
              <a:t>With both of these Districts financing there own Outreach projects potentially </a:t>
            </a:r>
            <a:r>
              <a:rPr lang="en-US" sz="2400" b="1" dirty="0"/>
              <a:t>saving the Area $3,333.80</a:t>
            </a:r>
          </a:p>
        </p:txBody>
      </p:sp>
    </p:spTree>
    <p:extLst>
      <p:ext uri="{BB962C8B-B14F-4D97-AF65-F5344CB8AC3E}">
        <p14:creationId xmlns:p14="http://schemas.microsoft.com/office/powerpoint/2010/main" val="112746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476F-CC7E-D34E-BD88-F538AE2D5202}"/>
              </a:ext>
            </a:extLst>
          </p:cNvPr>
          <p:cNvSpPr>
            <a:spLocks noGrp="1"/>
          </p:cNvSpPr>
          <p:nvPr>
            <p:ph type="title"/>
          </p:nvPr>
        </p:nvSpPr>
        <p:spPr/>
        <p:txBody>
          <a:bodyPr/>
          <a:lstStyle/>
          <a:p>
            <a:r>
              <a:rPr lang="en-US" dirty="0"/>
              <a:t>Area 5 Professionals</a:t>
            </a:r>
            <a:br>
              <a:rPr lang="en-US" dirty="0"/>
            </a:br>
            <a:endParaRPr lang="en-US" dirty="0"/>
          </a:p>
        </p:txBody>
      </p:sp>
      <p:sp>
        <p:nvSpPr>
          <p:cNvPr id="3" name="Content Placeholder 2">
            <a:extLst>
              <a:ext uri="{FF2B5EF4-FFF2-40B4-BE49-F238E27FC236}">
                <a16:creationId xmlns:a16="http://schemas.microsoft.com/office/drawing/2014/main" id="{52A6D345-B1F0-B048-8683-848ED6C67E14}"/>
              </a:ext>
            </a:extLst>
          </p:cNvPr>
          <p:cNvSpPr>
            <a:spLocks noGrp="1"/>
          </p:cNvSpPr>
          <p:nvPr>
            <p:ph idx="1"/>
          </p:nvPr>
        </p:nvSpPr>
        <p:spPr/>
        <p:txBody>
          <a:bodyPr/>
          <a:lstStyle/>
          <a:p>
            <a:r>
              <a:rPr lang="en-US" dirty="0"/>
              <a:t>D1 – 99               D11 – 1103               D21 – 176 </a:t>
            </a:r>
          </a:p>
          <a:p>
            <a:r>
              <a:rPr lang="en-US" dirty="0"/>
              <a:t>D2 – 510             D12 – 2736              D22 – 60 </a:t>
            </a:r>
          </a:p>
          <a:p>
            <a:r>
              <a:rPr lang="en-US" dirty="0"/>
              <a:t>D3 – 175              D13 – 1259              D23 – 90 </a:t>
            </a:r>
          </a:p>
          <a:p>
            <a:r>
              <a:rPr lang="en-US" dirty="0"/>
              <a:t>D4 – 303             D14 – 759                D24 – 311 </a:t>
            </a:r>
          </a:p>
          <a:p>
            <a:r>
              <a:rPr lang="en-US" dirty="0"/>
              <a:t>D5 – 162             D15 – 2038              D25 – Comprises all Districts</a:t>
            </a:r>
          </a:p>
          <a:p>
            <a:r>
              <a:rPr lang="en-US" dirty="0"/>
              <a:t>D6 – 494            D16 – 2100 </a:t>
            </a:r>
          </a:p>
          <a:p>
            <a:r>
              <a:rPr lang="en-US" dirty="0"/>
              <a:t>D7 – 354             D17 – 74 </a:t>
            </a:r>
          </a:p>
          <a:p>
            <a:r>
              <a:rPr lang="en-US" dirty="0"/>
              <a:t>D8 – 1875           D18 – 15 </a:t>
            </a:r>
          </a:p>
          <a:p>
            <a:r>
              <a:rPr lang="en-US" dirty="0"/>
              <a:t>D9 – 1214          D 19 – 48 </a:t>
            </a:r>
          </a:p>
          <a:p>
            <a:r>
              <a:rPr lang="en-US" dirty="0"/>
              <a:t>D10 – 784          D 20 – 962 </a:t>
            </a:r>
          </a:p>
          <a:p>
            <a:endParaRPr lang="en-US" dirty="0"/>
          </a:p>
        </p:txBody>
      </p:sp>
    </p:spTree>
    <p:extLst>
      <p:ext uri="{BB962C8B-B14F-4D97-AF65-F5344CB8AC3E}">
        <p14:creationId xmlns:p14="http://schemas.microsoft.com/office/powerpoint/2010/main" val="397077694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Frame</vt:lpstr>
      <vt:lpstr>Area 5  Outreach to Licensed Professionals</vt:lpstr>
      <vt:lpstr>What is the #2 Top Way to Bring New Members into Al-Anon</vt:lpstr>
      <vt:lpstr>Area 5 Licensed Professionals</vt:lpstr>
      <vt:lpstr>PowerPoint Presentation</vt:lpstr>
      <vt:lpstr>PowerPoint Presentation</vt:lpstr>
      <vt:lpstr>PowerPoint Presentation</vt:lpstr>
      <vt:lpstr>Area 5 Outreach Expenditure</vt:lpstr>
      <vt:lpstr>What if your District considered  doing this Outreach Project?</vt:lpstr>
      <vt:lpstr>Area 5 Professionals </vt:lpstr>
      <vt:lpstr>Estimated Cost for each District  AFA  (Al-Anon Faces Alcoholism Magazine)  Preparation –Stuffing  Bulk Mailing Costs   Totals</vt:lpstr>
      <vt:lpstr>Estimated Cost for each District  AFA (Al-Anon Faces Alcoholism Magazine)  Preparation/Stuffing Bulk Mailing Costs  Totals</vt:lpstr>
      <vt:lpstr>What am I asking for from the Assembly?</vt:lpstr>
      <vt:lpstr>What I’m asking from the Assembly?  </vt:lpstr>
      <vt:lpstr>What I’m asking from the Assembly?</vt:lpstr>
      <vt:lpstr>What I’m asking from the Assembly?</vt:lpstr>
      <vt:lpstr>District decisions will be shared at the summer Assembly  poc@al-anon-co.org  Kevin S.  720-270-4641  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5  Outreach to Licensed Professionals</dc:title>
  <dc:creator>kevin st. croix</dc:creator>
  <cp:lastModifiedBy>kevin st. croix</cp:lastModifiedBy>
  <cp:revision>31</cp:revision>
  <dcterms:created xsi:type="dcterms:W3CDTF">2019-02-24T22:50:36Z</dcterms:created>
  <dcterms:modified xsi:type="dcterms:W3CDTF">2019-03-23T00:53:21Z</dcterms:modified>
</cp:coreProperties>
</file>